
<file path=[Content_Types].xml><?xml version="1.0" encoding="utf-8"?>
<Types xmlns="http://schemas.openxmlformats.org/package/2006/content-types">
  <Override PartName="/_rels/.rels" ContentType="application/vnd.openxmlformats-package.relationships+xml"/>
  <Override PartName="/ppt/notesSlides/_rels/notesSlide12.xml.rels" ContentType="application/vnd.openxmlformats-package.relationships+xml"/>
  <Override PartName="/ppt/notesSlides/notesSlide12.xml" ContentType="application/vnd.openxmlformats-officedocument.presentationml.notesSlide+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29.png" ContentType="image/png"/>
  <Override PartName="/ppt/media/image28.jpeg" ContentType="image/jpeg"/>
  <Override PartName="/ppt/media/image27.jpeg" ContentType="image/jpeg"/>
  <Override PartName="/ppt/media/image26.jpeg" ContentType="image/jpeg"/>
  <Override PartName="/ppt/media/image25.jpeg" ContentType="image/jpeg"/>
  <Override PartName="/ppt/media/image9.png" ContentType="image/png"/>
  <Override PartName="/ppt/media/image2.png" ContentType="image/png"/>
  <Override PartName="/ppt/media/image24.jpeg" ContentType="image/jpeg"/>
  <Override PartName="/ppt/media/image8.jpeg" ContentType="image/jpeg"/>
  <Override PartName="/ppt/media/image1.png" ContentType="image/png"/>
  <Override PartName="/ppt/media/image3.jpeg" ContentType="image/jpeg"/>
  <Override PartName="/ppt/media/image5.jpeg" ContentType="image/jpeg"/>
  <Override PartName="/ppt/media/image21.jpeg" ContentType="image/jpeg"/>
  <Override PartName="/ppt/media/image10.jpeg" ContentType="image/jpeg"/>
  <Override PartName="/ppt/media/image14.png" ContentType="image/png"/>
  <Override PartName="/ppt/media/image4.jpeg" ContentType="image/jpeg"/>
  <Override PartName="/ppt/media/image6.jpeg" ContentType="image/jpeg"/>
  <Override PartName="/ppt/media/image22.jpeg" ContentType="image/jpeg"/>
  <Override PartName="/ppt/media/image13.jpeg" ContentType="image/jpeg"/>
  <Override PartName="/ppt/media/image11.png" ContentType="image/png"/>
  <Override PartName="/ppt/media/image12.jpeg" ContentType="image/jpeg"/>
  <Override PartName="/ppt/media/image19.png" ContentType="image/png"/>
  <Override PartName="/ppt/media/image23.jpeg" ContentType="image/jpeg"/>
  <Override PartName="/ppt/media/image7.jpeg" ContentType="image/jpeg"/>
  <Override PartName="/ppt/media/image15.png" ContentType="image/png"/>
  <Override PartName="/ppt/media/image16.jpeg" ContentType="image/jpeg"/>
  <Override PartName="/ppt/media/image17.jpeg" ContentType="image/jpeg"/>
  <Override PartName="/ppt/media/image18.png" ContentType="image/png"/>
  <Override PartName="/ppt/media/image20.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40"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41"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4399200" y="9555480"/>
            <a:ext cx="3372840" cy="502560"/>
          </a:xfrm>
          <a:prstGeom prst="rect">
            <a:avLst/>
          </a:prstGeom>
        </p:spPr>
        <p:txBody>
          <a:bodyPr lIns="0" rIns="0" tIns="0" bIns="0" anchor="b"/>
          <a:p>
            <a:pPr algn="r"/>
            <a:fld id="{6F168232-89C7-4B0F-A3D5-80BEF1745C91}"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body"/>
          </p:nvPr>
        </p:nvSpPr>
        <p:spPr>
          <a:xfrm>
            <a:off x="777240" y="4777560"/>
            <a:ext cx="6210720" cy="4426200"/>
          </a:xfrm>
          <a:prstGeom prst="rect">
            <a:avLst/>
          </a:prstGeom>
        </p:spPr>
        <p:txBody>
          <a:bodyPr lIns="0" rIns="0" tIns="0" bIns="0"/>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320" spc="-1" strike="noStrike">
                <a:solidFill>
                  <a:srgbClr val="000000"/>
                </a:solidFill>
                <a:uFill>
                  <a:solidFill>
                    <a:srgbClr val="ffffff"/>
                  </a:solidFill>
                </a:uFill>
                <a:latin typeface="Arial"/>
              </a:rPr>
              <a:t>Confusingly, the ASM runs slow during solstices and fast during equinoxes.</a:t>
            </a:r>
            <a:endParaRPr b="0" lang="en-US" sz="2000" spc="-1" strike="noStrike">
              <a:solidFill>
                <a:srgbClr val="000000"/>
              </a:solidFill>
              <a:uFill>
                <a:solidFill>
                  <a:srgbClr val="ffffff"/>
                </a:solidFill>
              </a:uFill>
              <a:latin typeface="Arial"/>
            </a:endParaRPr>
          </a:p>
          <a:p>
            <a:r>
              <a:rPr b="0" lang="en-US" sz="1320" spc="-1" strike="noStrike">
                <a:solidFill>
                  <a:srgbClr val="000000"/>
                </a:solidFill>
                <a:uFill>
                  <a:solidFill>
                    <a:srgbClr val="ffffff"/>
                  </a:solidFill>
                </a:uFill>
                <a:latin typeface="Arial"/>
              </a:rPr>
              <a:t>The Sun moves East relative to the stars, while the stars + Sun move West relative to the horizon.  So if the Sun is going relatively fast Eastward, it’s going relatively slowly Westward and thus taking longer to arrive at the meridian to mark noon.</a:t>
            </a:r>
            <a:endParaRPr b="0" lang="en-US"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8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8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291760" y="1769040"/>
            <a:ext cx="5495400" cy="4384800"/>
          </a:xfrm>
          <a:prstGeom prst="rect">
            <a:avLst/>
          </a:prstGeom>
          <a:ln>
            <a:noFill/>
          </a:ln>
        </p:spPr>
      </p:pic>
      <p:pic>
        <p:nvPicPr>
          <p:cNvPr id="38" name="" descr=""/>
          <p:cNvPicPr/>
          <p:nvPr/>
        </p:nvPicPr>
        <p:blipFill>
          <a:blip r:embed="rId3"/>
          <a:stretch/>
        </p:blipFill>
        <p:spPr>
          <a:xfrm>
            <a:off x="2291760" y="1769040"/>
            <a:ext cx="5495400" cy="438480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8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8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8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8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8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8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0c0c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a:t>
            </a:r>
            <a:r>
              <a:rPr b="0" lang="en-US" sz="4400" spc="-1" strike="noStrike">
                <a:solidFill>
                  <a:srgbClr val="000000"/>
                </a:solidFill>
                <a:uFill>
                  <a:solidFill>
                    <a:srgbClr val="ffffff"/>
                  </a:solidFill>
                </a:uFill>
                <a:latin typeface="Arial"/>
              </a:rPr>
              <a:t>to </a:t>
            </a:r>
            <a:r>
              <a:rPr b="0" lang="en-US" sz="4400" spc="-1" strike="noStrike">
                <a:solidFill>
                  <a:srgbClr val="000000"/>
                </a:solidFill>
                <a:uFill>
                  <a:solidFill>
                    <a:srgbClr val="ffffff"/>
                  </a:solidFill>
                </a:uFill>
                <a:latin typeface="Arial"/>
              </a:rPr>
              <a:t>edit </a:t>
            </a:r>
            <a:r>
              <a:rPr b="0" lang="en-US" sz="4400" spc="-1" strike="noStrike">
                <a:solidFill>
                  <a:srgbClr val="000000"/>
                </a:solidFill>
                <a:uFill>
                  <a:solidFill>
                    <a:srgbClr val="ffffff"/>
                  </a:solidFill>
                </a:uFill>
                <a:latin typeface="Arial"/>
              </a:rPr>
              <a:t>the </a:t>
            </a:r>
            <a:r>
              <a:rPr b="0" lang="en-US" sz="4400" spc="-1" strike="noStrike">
                <a:solidFill>
                  <a:srgbClr val="000000"/>
                </a:solidFill>
                <a:uFill>
                  <a:solidFill>
                    <a:srgbClr val="ffffff"/>
                  </a:solidFill>
                </a:uFill>
                <a:latin typeface="Arial"/>
              </a:rPr>
              <a:t>title </a:t>
            </a:r>
            <a:r>
              <a:rPr b="0" lang="en-US" sz="4400" spc="-1" strike="noStrike">
                <a:solidFill>
                  <a:srgbClr val="000000"/>
                </a:solidFill>
                <a:uFill>
                  <a:solidFill>
                    <a:srgbClr val="ffffff"/>
                  </a:solidFill>
                </a:uFill>
                <a:latin typeface="Arial"/>
              </a:rPr>
              <a:t>text </a:t>
            </a:r>
            <a:r>
              <a:rPr b="0" lang="en-US" sz="4400" spc="-1" strike="noStrike">
                <a:solidFill>
                  <a:srgbClr val="000000"/>
                </a:solidFill>
                <a:uFill>
                  <a:solidFill>
                    <a:srgbClr val="ffffff"/>
                  </a:solidFill>
                </a:uFill>
                <a:latin typeface="Arial"/>
              </a:rPr>
              <a:t>form</a:t>
            </a:r>
            <a:r>
              <a:rPr b="0" lang="en-US" sz="4400" spc="-1" strike="noStrike">
                <a:solidFill>
                  <a:srgbClr val="000000"/>
                </a:solidFill>
                <a:uFill>
                  <a:solidFill>
                    <a:srgbClr val="ffffff"/>
                  </a:solidFill>
                </a:uFill>
                <a:latin typeface="Arial"/>
              </a:rPr>
              <a:t>at</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80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288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16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E436F474-47E1-400F-9ED7-2AEE9AF93953}"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hyperlink" Target="http://astro.unl.edu/classaction/animations/coordsmotion/sunsrays.html" TargetMode="External"/><Relationship Id="rId2" Type="http://schemas.openxmlformats.org/officeDocument/2006/relationships/hyperlink" Target="http://astro.unl.edu/classaction/animations/coordsmotion/eclipticsimulator.html" TargetMode="External"/><Relationship Id="rId3" Type="http://schemas.openxmlformats.org/officeDocument/2006/relationships/hyperlink" Target="http://astro.unl.edu/classaction/animations/coordsmotion/daylightsimulator.html" TargetMode="External"/><Relationship Id="rId4" Type="http://schemas.openxmlformats.org/officeDocument/2006/relationships/hyperlink" Target="http://astro.unl.edu/classaction/animations/coordsmotion/sunmotions.html" TargetMode="External"/><Relationship Id="rId5"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jpe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astro.unl.edu/classaction/animations/coordsmotion/celestialhorizon.html" TargetMode="External"/><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2259720" y="1926720"/>
            <a:ext cx="6198480" cy="3102480"/>
          </a:xfrm>
          <a:custGeom>
            <a:avLst/>
            <a:gdLst/>
            <a:ahLst/>
            <a:rect l="0" t="0" r="r" b="b"/>
            <a:pathLst>
              <a:path w="17220" h="1">
                <a:moveTo>
                  <a:pt x="0" y="0"/>
                </a:moveTo>
                <a:lnTo>
                  <a:pt x="17219" y="0"/>
                </a:lnTo>
              </a:path>
              <a:path w="17220" h="1">
                <a:moveTo>
                  <a:pt x="0" y="0"/>
                </a:moveTo>
                <a:lnTo>
                  <a:pt x="17219" y="0"/>
                </a:lnTo>
              </a:path>
            </a:pathLst>
          </a:custGeom>
          <a:solidFill>
            <a:srgbClr val="800000"/>
          </a:solidFill>
          <a:ln w="9360">
            <a:noFill/>
          </a:ln>
          <a:effectLst>
            <a:outerShdw dist="1440000" dir="10800000">
              <a:srgbClr val="ff8080">
                <a:alpha val="40000"/>
              </a:srgbClr>
            </a:outerShdw>
          </a:effectLst>
        </p:spPr>
        <p:style>
          <a:lnRef idx="0"/>
          <a:fillRef idx="0"/>
          <a:effectRef idx="0"/>
          <a:fontRef idx="minor"/>
        </p:style>
        <p:txBody>
          <a:bodyPr wrap="none" lIns="90000" rIns="90000" tIns="47160" bIns="47160" anchor="ctr" anchorCtr="1"/>
          <a:p>
            <a:pPr>
              <a:lnSpc>
                <a:spcPct val="100000"/>
              </a:lnSpc>
            </a:pPr>
            <a:r>
              <a:rPr b="0" lang="en-US" sz="2400" spc="-1" strike="noStrike">
                <a:solidFill>
                  <a:srgbClr val="000000"/>
                </a:solidFill>
                <a:uFill>
                  <a:solidFill>
                    <a:srgbClr val="ffffff"/>
                  </a:solidFill>
                </a:uFill>
                <a:latin typeface="Times New Roman"/>
                <a:ea typeface="MS Gothic"/>
              </a:rPr>
              <a:t>Astronomy</a:t>
            </a:r>
            <a:endParaRPr b="0" lang="en-US" sz="1800" spc="-1" strike="noStrike">
              <a:solidFill>
                <a:srgbClr val="000000"/>
              </a:solidFill>
              <a:uFill>
                <a:solidFill>
                  <a:srgbClr val="ffffff"/>
                </a:solidFill>
              </a:uFill>
              <a:latin typeface="Arial"/>
            </a:endParaRPr>
          </a:p>
        </p:txBody>
      </p:sp>
      <p:sp>
        <p:nvSpPr>
          <p:cNvPr id="45" name="TextShape 2"/>
          <p:cNvSpPr txBox="1"/>
          <p:nvPr/>
        </p:nvSpPr>
        <p:spPr>
          <a:xfrm>
            <a:off x="1600200" y="433800"/>
            <a:ext cx="2485080" cy="430200"/>
          </a:xfrm>
          <a:prstGeom prst="rect">
            <a:avLst/>
          </a:prstGeom>
          <a:noFill/>
          <a:ln>
            <a:noFill/>
          </a:ln>
        </p:spPr>
        <p:txBody>
          <a:bodyPr lIns="90000" rIns="90000" tIns="45000" bIns="45000"/>
          <a:p>
            <a:r>
              <a:rPr b="1" lang="en-US" sz="2400" spc="-1" strike="noStrike">
                <a:solidFill>
                  <a:srgbClr val="000000"/>
                </a:solidFill>
                <a:uFill>
                  <a:solidFill>
                    <a:srgbClr val="ffffff"/>
                  </a:solidFill>
                </a:uFill>
                <a:latin typeface="Arial"/>
              </a:rPr>
              <a:t>WEEK 2 Outline</a:t>
            </a:r>
            <a:endParaRPr b="0" lang="en-US" sz="1800" spc="-1" strike="noStrike">
              <a:solidFill>
                <a:srgbClr val="000000"/>
              </a:solidFill>
              <a:uFill>
                <a:solidFill>
                  <a:srgbClr val="ffffff"/>
                </a:solidFill>
              </a:uFill>
              <a:latin typeface="Arial"/>
            </a:endParaRPr>
          </a:p>
        </p:txBody>
      </p:sp>
      <p:sp>
        <p:nvSpPr>
          <p:cNvPr id="46" name="TextShape 3"/>
          <p:cNvSpPr txBox="1"/>
          <p:nvPr/>
        </p:nvSpPr>
        <p:spPr>
          <a:xfrm>
            <a:off x="5486400" y="5715000"/>
            <a:ext cx="2678400" cy="858240"/>
          </a:xfrm>
          <a:prstGeom prst="rect">
            <a:avLst/>
          </a:prstGeom>
          <a:noFill/>
          <a:ln>
            <a:noFill/>
          </a:ln>
        </p:spPr>
        <p:txBody>
          <a:bodyPr lIns="90000" rIns="90000" tIns="45000" bIns="45000"/>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By J. Pinkney</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Ohio Northern University</a:t>
            </a:r>
            <a:endParaRPr b="0" lang="en-US" sz="1800" spc="-1" strike="noStrike">
              <a:solidFill>
                <a:srgbClr val="000000"/>
              </a:solidFill>
              <a:uFill>
                <a:solidFill>
                  <a:srgbClr val="ffffff"/>
                </a:solidFill>
              </a:uFill>
              <a:latin typeface="Arial"/>
            </a:endParaRPr>
          </a:p>
        </p:txBody>
      </p:sp>
      <p:sp>
        <p:nvSpPr>
          <p:cNvPr id="47" name="TextShape 4"/>
          <p:cNvSpPr txBox="1"/>
          <p:nvPr/>
        </p:nvSpPr>
        <p:spPr>
          <a:xfrm>
            <a:off x="2608560" y="937800"/>
            <a:ext cx="3353760" cy="430200"/>
          </a:xfrm>
          <a:prstGeom prst="rect">
            <a:avLst/>
          </a:prstGeom>
          <a:noFill/>
          <a:ln>
            <a:noFill/>
          </a:ln>
        </p:spPr>
        <p:txBody>
          <a:bodyPr lIns="90000" rIns="90000" tIns="45000" bIns="45000"/>
          <a:p>
            <a:r>
              <a:rPr b="1" lang="en-US" sz="2400" spc="-1" strike="noStrike">
                <a:solidFill>
                  <a:srgbClr val="000000"/>
                </a:solidFill>
                <a:uFill>
                  <a:solidFill>
                    <a:srgbClr val="ffffff"/>
                  </a:solidFill>
                </a:uFill>
                <a:latin typeface="Arial"/>
              </a:rPr>
              <a:t>Planetary</a:t>
            </a:r>
            <a:endParaRPr b="0" lang="en-US" sz="1800" spc="-1" strike="noStrike">
              <a:solidFill>
                <a:srgbClr val="000000"/>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TextShape 1"/>
          <p:cNvSpPr txBox="1"/>
          <p:nvPr/>
        </p:nvSpPr>
        <p:spPr>
          <a:xfrm>
            <a:off x="529200" y="457200"/>
            <a:ext cx="8458200" cy="1111680"/>
          </a:xfrm>
          <a:prstGeom prst="rect">
            <a:avLst/>
          </a:prstGeom>
          <a:noFill/>
          <a:ln>
            <a:noFill/>
          </a:ln>
        </p:spPr>
        <p:txBody>
          <a:bodyPr lIns="90000" rIns="90000" tIns="45000" bIns="45000"/>
          <a:p>
            <a:pPr algn="ctr"/>
            <a:r>
              <a:rPr b="1" lang="en-US" sz="2800" spc="-1" strike="noStrike">
                <a:solidFill>
                  <a:srgbClr val="000000"/>
                </a:solidFill>
                <a:uFill>
                  <a:solidFill>
                    <a:srgbClr val="ffffff"/>
                  </a:solidFill>
                </a:uFill>
                <a:latin typeface="Arial"/>
              </a:rPr>
              <a:t>Motion of the Earth - Daily</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Star Trail – an actual photo of Northern horizon.  Exposure time was about 5 hours.</a:t>
            </a:r>
            <a:endParaRPr b="0" lang="en-US" sz="1800" spc="-1" strike="noStrike">
              <a:solidFill>
                <a:srgbClr val="000000"/>
              </a:solidFill>
              <a:uFill>
                <a:solidFill>
                  <a:srgbClr val="ffffff"/>
                </a:solidFill>
              </a:uFill>
              <a:latin typeface="Arial"/>
            </a:endParaRPr>
          </a:p>
        </p:txBody>
      </p:sp>
      <p:sp>
        <p:nvSpPr>
          <p:cNvPr id="68" name="TextShape 2"/>
          <p:cNvSpPr txBox="1"/>
          <p:nvPr/>
        </p:nvSpPr>
        <p:spPr>
          <a:xfrm>
            <a:off x="626400" y="6978600"/>
            <a:ext cx="6930360" cy="40284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Now show the daily rotation with a Celestial Globe.</a:t>
            </a:r>
            <a:endParaRPr b="0" lang="en-US" sz="1800" spc="-1" strike="noStrike">
              <a:solidFill>
                <a:srgbClr val="000000"/>
              </a:solidFill>
              <a:uFill>
                <a:solidFill>
                  <a:srgbClr val="ffffff"/>
                </a:solidFill>
              </a:uFill>
              <a:latin typeface="Arial"/>
            </a:endParaRPr>
          </a:p>
        </p:txBody>
      </p:sp>
      <p:pic>
        <p:nvPicPr>
          <p:cNvPr id="69" name="" descr=""/>
          <p:cNvPicPr/>
          <p:nvPr/>
        </p:nvPicPr>
        <p:blipFill>
          <a:blip r:embed="rId1"/>
          <a:stretch/>
        </p:blipFill>
        <p:spPr>
          <a:xfrm>
            <a:off x="443160" y="2031840"/>
            <a:ext cx="8546400" cy="423648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TextShape 1"/>
          <p:cNvSpPr txBox="1"/>
          <p:nvPr/>
        </p:nvSpPr>
        <p:spPr>
          <a:xfrm>
            <a:off x="385200" y="349200"/>
            <a:ext cx="4500000" cy="6904080"/>
          </a:xfrm>
          <a:prstGeom prst="rect">
            <a:avLst/>
          </a:prstGeom>
          <a:noFill/>
          <a:ln>
            <a:noFill/>
          </a:ln>
        </p:spPr>
        <p:txBody>
          <a:bodyPr lIns="90000" rIns="90000" tIns="45000" bIns="45000"/>
          <a:p>
            <a:pPr algn="ctr"/>
            <a:r>
              <a:rPr b="1" lang="en-US" sz="2800" spc="-1" strike="noStrike">
                <a:solidFill>
                  <a:srgbClr val="000000"/>
                </a:solidFill>
                <a:uFill>
                  <a:solidFill>
                    <a:srgbClr val="ffffff"/>
                  </a:solidFill>
                </a:uFill>
                <a:latin typeface="Arial"/>
              </a:rPr>
              <a:t>Motion of the Earth – Daily</a:t>
            </a:r>
            <a:endParaRPr b="0" lang="en-US" sz="1800" spc="-1" strike="noStrike">
              <a:solidFill>
                <a:srgbClr val="000000"/>
              </a:solidFill>
              <a:uFill>
                <a:solidFill>
                  <a:srgbClr val="ffffff"/>
                </a:solidFill>
              </a:uFill>
              <a:latin typeface="Arial"/>
            </a:endParaRPr>
          </a:p>
          <a:p>
            <a:pPr algn="ct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The Day</a:t>
            </a:r>
            <a:endParaRPr b="0" lang="en-US" sz="1800" spc="-1" strike="noStrike">
              <a:solidFill>
                <a:srgbClr val="000000"/>
              </a:solidFill>
              <a:uFill>
                <a:solidFill>
                  <a:srgbClr val="ffffff"/>
                </a:solidFill>
              </a:uFill>
              <a:latin typeface="Arial"/>
            </a:endParaRPr>
          </a:p>
          <a:p>
            <a:r>
              <a:rPr b="1" i="1" lang="en-US" sz="2200" spc="-1" strike="noStrike">
                <a:solidFill>
                  <a:srgbClr val="000000"/>
                </a:solidFill>
                <a:uFill>
                  <a:solidFill>
                    <a:srgbClr val="ffffff"/>
                  </a:solidFill>
                </a:uFill>
                <a:latin typeface="Arial"/>
              </a:rPr>
              <a:t>Sidereal Day</a:t>
            </a:r>
            <a:r>
              <a:rPr b="1" lang="en-US" sz="2200" spc="-1" strike="noStrike">
                <a:solidFill>
                  <a:srgbClr val="000000"/>
                </a:solidFill>
                <a:uFill>
                  <a:solidFill>
                    <a:srgbClr val="ffffff"/>
                  </a:solidFill>
                </a:uFill>
                <a:latin typeface="Arial"/>
              </a:rPr>
              <a:t>: the time that it takes for the Earth to rotate</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360 degrees relative to the distant stars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i="1" lang="en-US" sz="2200" spc="-1" strike="noStrike">
                <a:solidFill>
                  <a:srgbClr val="000000"/>
                </a:solidFill>
                <a:uFill>
                  <a:solidFill>
                    <a:srgbClr val="ffffff"/>
                  </a:solidFill>
                </a:uFill>
                <a:latin typeface="Arial"/>
              </a:rPr>
              <a:t>Mean Solar Day</a:t>
            </a:r>
            <a:r>
              <a:rPr b="1" lang="en-US" sz="2200" spc="-1" strike="noStrike">
                <a:solidFill>
                  <a:srgbClr val="000000"/>
                </a:solidFill>
                <a:uFill>
                  <a:solidFill>
                    <a:srgbClr val="ffffff"/>
                  </a:solidFill>
                </a:uFill>
                <a:latin typeface="Arial"/>
              </a:rPr>
              <a:t>: the average time that it takes for the Earth</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to rotate relative to the Sun.  (E.g., from one noon to the next.)</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 What your watch tells you</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 3 m 56 s longer than the sidereal day</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 “Mean” because the time between local noons varies.</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 Obliquity (tilt) of ecliptic</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 Elliptical orbit </a:t>
            </a:r>
            <a:endParaRPr b="0" lang="en-US" sz="1800" spc="-1" strike="noStrike">
              <a:solidFill>
                <a:srgbClr val="000000"/>
              </a:solidFill>
              <a:uFill>
                <a:solidFill>
                  <a:srgbClr val="ffffff"/>
                </a:solidFill>
              </a:uFill>
              <a:latin typeface="Arial"/>
            </a:endParaRPr>
          </a:p>
        </p:txBody>
      </p:sp>
      <p:pic>
        <p:nvPicPr>
          <p:cNvPr id="71" name="" descr=""/>
          <p:cNvPicPr/>
          <p:nvPr/>
        </p:nvPicPr>
        <p:blipFill>
          <a:blip r:embed="rId1"/>
          <a:stretch/>
        </p:blipFill>
        <p:spPr>
          <a:xfrm>
            <a:off x="5029200" y="424080"/>
            <a:ext cx="5050800" cy="7135560"/>
          </a:xfrm>
          <a:prstGeom prst="rect">
            <a:avLst/>
          </a:prstGeom>
          <a:ln>
            <a:noFill/>
          </a:ln>
        </p:spPr>
      </p:pic>
    </p:spTree>
  </p:cSld>
  <p:timing>
    <p:tnLst>
      <p:par>
        <p:cTn id="1" dur="indefinite" restart="never" nodeType="tmRoot">
          <p:childTnLst>
            <p:seq>
              <p:cTn id="2" nodeType="mainSeq">
                <p:childTnLst>
                  <p:par>
                    <p:cTn id="3" fill="freeze">
                      <p:stCondLst>
                        <p:cond delay="indefinite"/>
                      </p:stCondLst>
                      <p:childTnLst>
                        <p:par>
                          <p:cTn id="4" fill="freeze">
                            <p:stCondLst>
                              <p:cond delay="0"/>
                            </p:stCondLst>
                            <p:childTnLst>
                              <p:par>
                                <p:cTn id="5" nodeType="clickEffect" fill="hold" presetClass="entr" presetID="2" presetSubtype="4">
                                  <p:stCondLst>
                                    <p:cond delay="0"/>
                                  </p:stCondLst>
                                  <p:childTnLst>
                                    <p:set>
                                      <p:cBhvr>
                                        <p:cTn id="6" dur="1" fill="hold">
                                          <p:stCondLst>
                                            <p:cond delay="0"/>
                                          </p:stCondLst>
                                        </p:cTn>
                                        <p:tgtEl>
                                          <p:spTgt spid="70">
                                            <p:txEl>
                                              <p:pRg st="37" end="98"/>
                                            </p:txEl>
                                          </p:spTgt>
                                        </p:tgtEl>
                                        <p:attrNameLst>
                                          <p:attrName>style.visibility</p:attrName>
                                        </p:attrNameLst>
                                      </p:cBhvr>
                                      <p:to>
                                        <p:strVal val="visible"/>
                                      </p:to>
                                    </p:set>
                                    <p:anim calcmode="lin" valueType="num">
                                      <p:cBhvr additive="repl">
                                        <p:cTn id="7" dur="500" fill="hold"/>
                                        <p:tgtEl>
                                          <p:spTgt spid="70">
                                            <p:txEl>
                                              <p:pRg st="37" end="98"/>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70">
                                            <p:txEl>
                                              <p:pRg st="37" end="98"/>
                                            </p:txEl>
                                          </p:spTgt>
                                        </p:tgtEl>
                                        <p:attrNameLst>
                                          <p:attrName>ppt_y</p:attrName>
                                        </p:attrNameLst>
                                      </p:cBhvr>
                                      <p:tavLst>
                                        <p:tav tm="0">
                                          <p:val>
                                            <p:strVal val="1+#ppt_h/2"/>
                                          </p:val>
                                        </p:tav>
                                        <p:tav tm="100000">
                                          <p:val>
                                            <p:strVal val="#ppt_y"/>
                                          </p:val>
                                        </p:tav>
                                      </p:tavLst>
                                    </p:anim>
                                  </p:childTnLst>
                                </p:cTn>
                              </p:par>
                              <p:par>
                                <p:cTn id="9" nodeType="withEffect" fill="hold" presetClass="entr" presetID="2" presetSubtype="4">
                                  <p:stCondLst>
                                    <p:cond delay="0"/>
                                  </p:stCondLst>
                                  <p:childTnLst>
                                    <p:set>
                                      <p:cBhvr>
                                        <p:cTn id="10" dur="1" fill="hold">
                                          <p:stCondLst>
                                            <p:cond delay="0"/>
                                          </p:stCondLst>
                                        </p:cTn>
                                        <p:tgtEl>
                                          <p:spTgt spid="70">
                                            <p:txEl>
                                              <p:pRg st="98" end="140"/>
                                            </p:txEl>
                                          </p:spTgt>
                                        </p:tgtEl>
                                        <p:attrNameLst>
                                          <p:attrName>style.visibility</p:attrName>
                                        </p:attrNameLst>
                                      </p:cBhvr>
                                      <p:to>
                                        <p:strVal val="visible"/>
                                      </p:to>
                                    </p:set>
                                    <p:anim calcmode="lin" valueType="num">
                                      <p:cBhvr additive="repl">
                                        <p:cTn id="11" dur="500" fill="hold"/>
                                        <p:tgtEl>
                                          <p:spTgt spid="70">
                                            <p:txEl>
                                              <p:pRg st="98" end="140"/>
                                            </p:txEl>
                                          </p:spTgt>
                                        </p:tgtEl>
                                        <p:attrNameLst>
                                          <p:attrName>ppt_x</p:attrName>
                                        </p:attrNameLst>
                                      </p:cBhvr>
                                      <p:tavLst>
                                        <p:tav tm="0">
                                          <p:val>
                                            <p:strVal val="#ppt_x"/>
                                          </p:val>
                                        </p:tav>
                                        <p:tav tm="100000">
                                          <p:val>
                                            <p:strVal val="#ppt_x"/>
                                          </p:val>
                                        </p:tav>
                                      </p:tavLst>
                                    </p:anim>
                                    <p:anim calcmode="lin" valueType="num">
                                      <p:cBhvr additive="repl">
                                        <p:cTn id="12" dur="500" fill="hold"/>
                                        <p:tgtEl>
                                          <p:spTgt spid="70">
                                            <p:txEl>
                                              <p:pRg st="98" end="140"/>
                                            </p:txEl>
                                          </p:spTgt>
                                        </p:tgtEl>
                                        <p:attrNameLst>
                                          <p:attrName>ppt_y</p:attrName>
                                        </p:attrNameLst>
                                      </p:cBhvr>
                                      <p:tavLst>
                                        <p:tav tm="0">
                                          <p:val>
                                            <p:strVal val="1+#ppt_h/2"/>
                                          </p:val>
                                        </p:tav>
                                        <p:tav tm="100000">
                                          <p:val>
                                            <p:strVal val="#ppt_y"/>
                                          </p:val>
                                        </p:tav>
                                      </p:tavLst>
                                    </p:anim>
                                  </p:childTnLst>
                                </p:cTn>
                              </p:par>
                            </p:childTnLst>
                          </p:cTn>
                        </p:par>
                      </p:childTnLst>
                    </p:cTn>
                  </p:par>
                  <p:par>
                    <p:cTn id="13" fill="freeze">
                      <p:stCondLst>
                        <p:cond delay="indefinite"/>
                      </p:stCondLst>
                      <p:childTnLst>
                        <p:par>
                          <p:cTn id="14" fill="freeze">
                            <p:stCondLst>
                              <p:cond delay="0"/>
                            </p:stCondLst>
                            <p:childTnLst>
                              <p:par>
                                <p:cTn id="15" nodeType="clickEffect" fill="hold" presetClass="entr" presetID="2" presetSubtype="4">
                                  <p:stCondLst>
                                    <p:cond delay="0"/>
                                  </p:stCondLst>
                                  <p:childTnLst>
                                    <p:set>
                                      <p:cBhvr>
                                        <p:cTn id="16" dur="1" fill="hold">
                                          <p:stCondLst>
                                            <p:cond delay="0"/>
                                          </p:stCondLst>
                                        </p:cTn>
                                        <p:tgtEl>
                                          <p:spTgt spid="70">
                                            <p:txEl>
                                              <p:pRg st="141" end="202"/>
                                            </p:txEl>
                                          </p:spTgt>
                                        </p:tgtEl>
                                        <p:attrNameLst>
                                          <p:attrName>style.visibility</p:attrName>
                                        </p:attrNameLst>
                                      </p:cBhvr>
                                      <p:to>
                                        <p:strVal val="visible"/>
                                      </p:to>
                                    </p:set>
                                    <p:anim calcmode="lin" valueType="num">
                                      <p:cBhvr additive="repl">
                                        <p:cTn id="17" dur="500" fill="hold"/>
                                        <p:tgtEl>
                                          <p:spTgt spid="70">
                                            <p:txEl>
                                              <p:pRg st="141" end="202"/>
                                            </p:txEl>
                                          </p:spTgt>
                                        </p:tgtEl>
                                        <p:attrNameLst>
                                          <p:attrName>ppt_x</p:attrName>
                                        </p:attrNameLst>
                                      </p:cBhvr>
                                      <p:tavLst>
                                        <p:tav tm="0">
                                          <p:val>
                                            <p:strVal val="#ppt_x"/>
                                          </p:val>
                                        </p:tav>
                                        <p:tav tm="100000">
                                          <p:val>
                                            <p:strVal val="#ppt_x"/>
                                          </p:val>
                                        </p:tav>
                                      </p:tavLst>
                                    </p:anim>
                                    <p:anim calcmode="lin" valueType="num">
                                      <p:cBhvr additive="repl">
                                        <p:cTn id="18" dur="500" fill="hold"/>
                                        <p:tgtEl>
                                          <p:spTgt spid="70">
                                            <p:txEl>
                                              <p:pRg st="141" end="202"/>
                                            </p:txEl>
                                          </p:spTgt>
                                        </p:tgtEl>
                                        <p:attrNameLst>
                                          <p:attrName>ppt_y</p:attrName>
                                        </p:attrNameLst>
                                      </p:cBhvr>
                                      <p:tavLst>
                                        <p:tav tm="0">
                                          <p:val>
                                            <p:strVal val="1+#ppt_h/2"/>
                                          </p:val>
                                        </p:tav>
                                        <p:tav tm="100000">
                                          <p:val>
                                            <p:strVal val="#ppt_y"/>
                                          </p:val>
                                        </p:tav>
                                      </p:tavLst>
                                    </p:anim>
                                  </p:childTnLst>
                                </p:cTn>
                              </p:par>
                              <p:par>
                                <p:cTn id="19" nodeType="withEffect" fill="hold" presetClass="entr" presetID="2" presetSubtype="4">
                                  <p:stCondLst>
                                    <p:cond delay="0"/>
                                  </p:stCondLst>
                                  <p:childTnLst>
                                    <p:set>
                                      <p:cBhvr>
                                        <p:cTn id="20" dur="1" fill="hold">
                                          <p:stCondLst>
                                            <p:cond delay="0"/>
                                          </p:stCondLst>
                                        </p:cTn>
                                        <p:tgtEl>
                                          <p:spTgt spid="70">
                                            <p:txEl>
                                              <p:pRg st="202" end="269"/>
                                            </p:txEl>
                                          </p:spTgt>
                                        </p:tgtEl>
                                        <p:attrNameLst>
                                          <p:attrName>style.visibility</p:attrName>
                                        </p:attrNameLst>
                                      </p:cBhvr>
                                      <p:to>
                                        <p:strVal val="visible"/>
                                      </p:to>
                                    </p:set>
                                    <p:anim calcmode="lin" valueType="num">
                                      <p:cBhvr additive="repl">
                                        <p:cTn id="21" dur="500" fill="hold"/>
                                        <p:tgtEl>
                                          <p:spTgt spid="70">
                                            <p:txEl>
                                              <p:pRg st="202" end="269"/>
                                            </p:txEl>
                                          </p:spTgt>
                                        </p:tgtEl>
                                        <p:attrNameLst>
                                          <p:attrName>ppt_x</p:attrName>
                                        </p:attrNameLst>
                                      </p:cBhvr>
                                      <p:tavLst>
                                        <p:tav tm="0">
                                          <p:val>
                                            <p:strVal val="#ppt_x"/>
                                          </p:val>
                                        </p:tav>
                                        <p:tav tm="100000">
                                          <p:val>
                                            <p:strVal val="#ppt_x"/>
                                          </p:val>
                                        </p:tav>
                                      </p:tavLst>
                                    </p:anim>
                                    <p:anim calcmode="lin" valueType="num">
                                      <p:cBhvr additive="repl">
                                        <p:cTn id="22" dur="500" fill="hold"/>
                                        <p:tgtEl>
                                          <p:spTgt spid="70">
                                            <p:txEl>
                                              <p:pRg st="202" end="269"/>
                                            </p:txEl>
                                          </p:spTgt>
                                        </p:tgtEl>
                                        <p:attrNameLst>
                                          <p:attrName>ppt_y</p:attrName>
                                        </p:attrNameLst>
                                      </p:cBhvr>
                                      <p:tavLst>
                                        <p:tav tm="0">
                                          <p:val>
                                            <p:strVal val="1+#ppt_h/2"/>
                                          </p:val>
                                        </p:tav>
                                        <p:tav tm="100000">
                                          <p:val>
                                            <p:strVal val="#ppt_y"/>
                                          </p:val>
                                        </p:tav>
                                      </p:tavLst>
                                    </p:anim>
                                  </p:childTnLst>
                                </p:cTn>
                              </p:par>
                              <p:par>
                                <p:cTn id="23" nodeType="withEffect" fill="hold" presetClass="entr" presetID="2" presetSubtype="4">
                                  <p:stCondLst>
                                    <p:cond delay="0"/>
                                  </p:stCondLst>
                                  <p:childTnLst>
                                    <p:set>
                                      <p:cBhvr>
                                        <p:cTn id="24" dur="1" fill="hold">
                                          <p:stCondLst>
                                            <p:cond delay="0"/>
                                          </p:stCondLst>
                                        </p:cTn>
                                        <p:tgtEl>
                                          <p:spTgt spid="70">
                                            <p:txEl>
                                              <p:pRg st="269" end="299"/>
                                            </p:txEl>
                                          </p:spTgt>
                                        </p:tgtEl>
                                        <p:attrNameLst>
                                          <p:attrName>style.visibility</p:attrName>
                                        </p:attrNameLst>
                                      </p:cBhvr>
                                      <p:to>
                                        <p:strVal val="visible"/>
                                      </p:to>
                                    </p:set>
                                    <p:anim calcmode="lin" valueType="num">
                                      <p:cBhvr additive="repl">
                                        <p:cTn id="25" dur="500" fill="hold"/>
                                        <p:tgtEl>
                                          <p:spTgt spid="70">
                                            <p:txEl>
                                              <p:pRg st="269" end="299"/>
                                            </p:txEl>
                                          </p:spTgt>
                                        </p:tgtEl>
                                        <p:attrNameLst>
                                          <p:attrName>ppt_x</p:attrName>
                                        </p:attrNameLst>
                                      </p:cBhvr>
                                      <p:tavLst>
                                        <p:tav tm="0">
                                          <p:val>
                                            <p:strVal val="#ppt_x"/>
                                          </p:val>
                                        </p:tav>
                                        <p:tav tm="100000">
                                          <p:val>
                                            <p:strVal val="#ppt_x"/>
                                          </p:val>
                                        </p:tav>
                                      </p:tavLst>
                                    </p:anim>
                                    <p:anim calcmode="lin" valueType="num">
                                      <p:cBhvr additive="repl">
                                        <p:cTn id="26" dur="500" fill="hold"/>
                                        <p:tgtEl>
                                          <p:spTgt spid="70">
                                            <p:txEl>
                                              <p:pRg st="269" end="299"/>
                                            </p:txEl>
                                          </p:spTgt>
                                        </p:tgtEl>
                                        <p:attrNameLst>
                                          <p:attrName>ppt_y</p:attrName>
                                        </p:attrNameLst>
                                      </p:cBhvr>
                                      <p:tavLst>
                                        <p:tav tm="0">
                                          <p:val>
                                            <p:strVal val="1+#ppt_h/2"/>
                                          </p:val>
                                        </p:tav>
                                        <p:tav tm="100000">
                                          <p:val>
                                            <p:strVal val="#ppt_y"/>
                                          </p:val>
                                        </p:tav>
                                      </p:tavLst>
                                    </p:anim>
                                  </p:childTnLst>
                                </p:cTn>
                              </p:par>
                              <p:par>
                                <p:cTn id="27" nodeType="withEffect" fill="hold" presetClass="entr" presetID="2" presetSubtype="4">
                                  <p:stCondLst>
                                    <p:cond delay="0"/>
                                  </p:stCondLst>
                                  <p:childTnLst>
                                    <p:set>
                                      <p:cBhvr>
                                        <p:cTn id="28" dur="1" fill="hold">
                                          <p:stCondLst>
                                            <p:cond delay="0"/>
                                          </p:stCondLst>
                                        </p:cTn>
                                        <p:tgtEl>
                                          <p:spTgt spid="70">
                                            <p:txEl>
                                              <p:pRg st="299" end="341"/>
                                            </p:txEl>
                                          </p:spTgt>
                                        </p:tgtEl>
                                        <p:attrNameLst>
                                          <p:attrName>style.visibility</p:attrName>
                                        </p:attrNameLst>
                                      </p:cBhvr>
                                      <p:to>
                                        <p:strVal val="visible"/>
                                      </p:to>
                                    </p:set>
                                    <p:anim calcmode="lin" valueType="num">
                                      <p:cBhvr additive="repl">
                                        <p:cTn id="29" dur="500" fill="hold"/>
                                        <p:tgtEl>
                                          <p:spTgt spid="70">
                                            <p:txEl>
                                              <p:pRg st="299" end="341"/>
                                            </p:txEl>
                                          </p:spTgt>
                                        </p:tgtEl>
                                        <p:attrNameLst>
                                          <p:attrName>ppt_x</p:attrName>
                                        </p:attrNameLst>
                                      </p:cBhvr>
                                      <p:tavLst>
                                        <p:tav tm="0">
                                          <p:val>
                                            <p:strVal val="#ppt_x"/>
                                          </p:val>
                                        </p:tav>
                                        <p:tav tm="100000">
                                          <p:val>
                                            <p:strVal val="#ppt_x"/>
                                          </p:val>
                                        </p:tav>
                                      </p:tavLst>
                                    </p:anim>
                                    <p:anim calcmode="lin" valueType="num">
                                      <p:cBhvr additive="repl">
                                        <p:cTn id="30" dur="500" fill="hold"/>
                                        <p:tgtEl>
                                          <p:spTgt spid="70">
                                            <p:txEl>
                                              <p:pRg st="299" end="341"/>
                                            </p:txEl>
                                          </p:spTgt>
                                        </p:tgtEl>
                                        <p:attrNameLst>
                                          <p:attrName>ppt_y</p:attrName>
                                        </p:attrNameLst>
                                      </p:cBhvr>
                                      <p:tavLst>
                                        <p:tav tm="0">
                                          <p:val>
                                            <p:strVal val="1+#ppt_h/2"/>
                                          </p:val>
                                        </p:tav>
                                        <p:tav tm="100000">
                                          <p:val>
                                            <p:strVal val="#ppt_y"/>
                                          </p:val>
                                        </p:tav>
                                      </p:tavLst>
                                    </p:anim>
                                  </p:childTnLst>
                                </p:cTn>
                              </p:par>
                            </p:childTnLst>
                          </p:cTn>
                        </p:par>
                      </p:childTnLst>
                    </p:cTn>
                  </p:par>
                  <p:par>
                    <p:cTn id="31" fill="freeze">
                      <p:stCondLst>
                        <p:cond delay="indefinite"/>
                      </p:stCondLst>
                      <p:childTnLst>
                        <p:par>
                          <p:cTn id="32" fill="freeze">
                            <p:stCondLst>
                              <p:cond delay="0"/>
                            </p:stCondLst>
                            <p:childTnLst>
                              <p:par>
                                <p:cTn id="33" nodeType="clickEffect" fill="hold" presetClass="entr" presetID="2" presetSubtype="4">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repl">
                                        <p:cTn id="35" dur="500" fill="hold"/>
                                        <p:tgtEl>
                                          <p:spTgt spid="71"/>
                                        </p:tgtEl>
                                        <p:attrNameLst>
                                          <p:attrName>ppt_x</p:attrName>
                                        </p:attrNameLst>
                                      </p:cBhvr>
                                      <p:tavLst>
                                        <p:tav tm="0">
                                          <p:val>
                                            <p:strVal val="#ppt_x"/>
                                          </p:val>
                                        </p:tav>
                                        <p:tav tm="100000">
                                          <p:val>
                                            <p:strVal val="#ppt_x"/>
                                          </p:val>
                                        </p:tav>
                                      </p:tavLst>
                                    </p:anim>
                                    <p:anim calcmode="lin" valueType="num">
                                      <p:cBhvr additive="repl">
                                        <p:cTn id="36" dur="500" fill="hold"/>
                                        <p:tgtEl>
                                          <p:spTgt spid="71"/>
                                        </p:tgtEl>
                                        <p:attrNameLst>
                                          <p:attrName>ppt_y</p:attrName>
                                        </p:attrNameLst>
                                      </p:cBhvr>
                                      <p:tavLst>
                                        <p:tav tm="0">
                                          <p:val>
                                            <p:strVal val="1+#ppt_h/2"/>
                                          </p:val>
                                        </p:tav>
                                        <p:tav tm="100000">
                                          <p:val>
                                            <p:strVal val="#ppt_y"/>
                                          </p:val>
                                        </p:tav>
                                      </p:tavLst>
                                    </p:anim>
                                  </p:childTnLst>
                                </p:cTn>
                              </p:par>
                              <p:par>
                                <p:cTn id="37" nodeType="withEffect" fill="hold" presetClass="entr" presetID="2" presetSubtype="4">
                                  <p:stCondLst>
                                    <p:cond delay="0"/>
                                  </p:stCondLst>
                                  <p:childTnLst>
                                    <p:set>
                                      <p:cBhvr>
                                        <p:cTn id="38" dur="1" fill="hold">
                                          <p:stCondLst>
                                            <p:cond delay="0"/>
                                          </p:stCondLst>
                                        </p:cTn>
                                        <p:tgtEl>
                                          <p:spTgt spid="70">
                                            <p:txEl>
                                              <p:pRg st="341" end="397"/>
                                            </p:txEl>
                                          </p:spTgt>
                                        </p:tgtEl>
                                        <p:attrNameLst>
                                          <p:attrName>style.visibility</p:attrName>
                                        </p:attrNameLst>
                                      </p:cBhvr>
                                      <p:to>
                                        <p:strVal val="visible"/>
                                      </p:to>
                                    </p:set>
                                    <p:anim calcmode="lin" valueType="num">
                                      <p:cBhvr additive="repl">
                                        <p:cTn id="39" dur="500" fill="hold"/>
                                        <p:tgtEl>
                                          <p:spTgt spid="70">
                                            <p:txEl>
                                              <p:pRg st="341" end="397"/>
                                            </p:txEl>
                                          </p:spTgt>
                                        </p:tgtEl>
                                        <p:attrNameLst>
                                          <p:attrName>ppt_x</p:attrName>
                                        </p:attrNameLst>
                                      </p:cBhvr>
                                      <p:tavLst>
                                        <p:tav tm="0">
                                          <p:val>
                                            <p:strVal val="#ppt_x"/>
                                          </p:val>
                                        </p:tav>
                                        <p:tav tm="100000">
                                          <p:val>
                                            <p:strVal val="#ppt_x"/>
                                          </p:val>
                                        </p:tav>
                                      </p:tavLst>
                                    </p:anim>
                                    <p:anim calcmode="lin" valueType="num">
                                      <p:cBhvr additive="repl">
                                        <p:cTn id="40" dur="500" fill="hold"/>
                                        <p:tgtEl>
                                          <p:spTgt spid="70">
                                            <p:txEl>
                                              <p:pRg st="341" end="397"/>
                                            </p:txEl>
                                          </p:spTgt>
                                        </p:tgtEl>
                                        <p:attrNameLst>
                                          <p:attrName>ppt_y</p:attrName>
                                        </p:attrNameLst>
                                      </p:cBhvr>
                                      <p:tavLst>
                                        <p:tav tm="0">
                                          <p:val>
                                            <p:strVal val="1+#ppt_h/2"/>
                                          </p:val>
                                        </p:tav>
                                        <p:tav tm="100000">
                                          <p:val>
                                            <p:strVal val="#ppt_y"/>
                                          </p:val>
                                        </p:tav>
                                      </p:tavLst>
                                    </p:anim>
                                  </p:childTnLst>
                                </p:cTn>
                              </p:par>
                              <p:par>
                                <p:cTn id="41" nodeType="withEffect" fill="hold" presetClass="entr" presetID="2" presetSubtype="4">
                                  <p:stCondLst>
                                    <p:cond delay="0"/>
                                  </p:stCondLst>
                                  <p:childTnLst>
                                    <p:set>
                                      <p:cBhvr>
                                        <p:cTn id="42" dur="1" fill="hold">
                                          <p:stCondLst>
                                            <p:cond delay="0"/>
                                          </p:stCondLst>
                                        </p:cTn>
                                        <p:tgtEl>
                                          <p:spTgt spid="70">
                                            <p:txEl>
                                              <p:pRg st="397" end="434"/>
                                            </p:txEl>
                                          </p:spTgt>
                                        </p:tgtEl>
                                        <p:attrNameLst>
                                          <p:attrName>style.visibility</p:attrName>
                                        </p:attrNameLst>
                                      </p:cBhvr>
                                      <p:to>
                                        <p:strVal val="visible"/>
                                      </p:to>
                                    </p:set>
                                    <p:anim calcmode="lin" valueType="num">
                                      <p:cBhvr additive="repl">
                                        <p:cTn id="43" dur="500" fill="hold"/>
                                        <p:tgtEl>
                                          <p:spTgt spid="70">
                                            <p:txEl>
                                              <p:pRg st="397" end="434"/>
                                            </p:txEl>
                                          </p:spTgt>
                                        </p:tgtEl>
                                        <p:attrNameLst>
                                          <p:attrName>ppt_x</p:attrName>
                                        </p:attrNameLst>
                                      </p:cBhvr>
                                      <p:tavLst>
                                        <p:tav tm="0">
                                          <p:val>
                                            <p:strVal val="#ppt_x"/>
                                          </p:val>
                                        </p:tav>
                                        <p:tav tm="100000">
                                          <p:val>
                                            <p:strVal val="#ppt_x"/>
                                          </p:val>
                                        </p:tav>
                                      </p:tavLst>
                                    </p:anim>
                                    <p:anim calcmode="lin" valueType="num">
                                      <p:cBhvr additive="repl">
                                        <p:cTn id="44" dur="500" fill="hold"/>
                                        <p:tgtEl>
                                          <p:spTgt spid="70">
                                            <p:txEl>
                                              <p:pRg st="397" end="434"/>
                                            </p:txEl>
                                          </p:spTgt>
                                        </p:tgtEl>
                                        <p:attrNameLst>
                                          <p:attrName>ppt_y</p:attrName>
                                        </p:attrNameLst>
                                      </p:cBhvr>
                                      <p:tavLst>
                                        <p:tav tm="0">
                                          <p:val>
                                            <p:strVal val="1+#ppt_h/2"/>
                                          </p:val>
                                        </p:tav>
                                        <p:tav tm="100000">
                                          <p:val>
                                            <p:strVal val="#ppt_y"/>
                                          </p:val>
                                        </p:tav>
                                      </p:tavLst>
                                    </p:anim>
                                  </p:childTnLst>
                                </p:cTn>
                              </p:par>
                              <p:par>
                                <p:cTn id="45" nodeType="withEffect" fill="hold" presetClass="entr" presetID="2" presetSubtype="4">
                                  <p:stCondLst>
                                    <p:cond delay="0"/>
                                  </p:stCondLst>
                                  <p:childTnLst>
                                    <p:set>
                                      <p:cBhvr>
                                        <p:cTn id="46" dur="1" fill="hold">
                                          <p:stCondLst>
                                            <p:cond delay="0"/>
                                          </p:stCondLst>
                                        </p:cTn>
                                        <p:tgtEl>
                                          <p:spTgt spid="70">
                                            <p:txEl>
                                              <p:pRg st="434" end="460"/>
                                            </p:txEl>
                                          </p:spTgt>
                                        </p:tgtEl>
                                        <p:attrNameLst>
                                          <p:attrName>style.visibility</p:attrName>
                                        </p:attrNameLst>
                                      </p:cBhvr>
                                      <p:to>
                                        <p:strVal val="visible"/>
                                      </p:to>
                                    </p:set>
                                    <p:anim calcmode="lin" valueType="num">
                                      <p:cBhvr additive="repl">
                                        <p:cTn id="47" dur="500" fill="hold"/>
                                        <p:tgtEl>
                                          <p:spTgt spid="70">
                                            <p:txEl>
                                              <p:pRg st="434" end="460"/>
                                            </p:txEl>
                                          </p:spTgt>
                                        </p:tgtEl>
                                        <p:attrNameLst>
                                          <p:attrName>ppt_x</p:attrName>
                                        </p:attrNameLst>
                                      </p:cBhvr>
                                      <p:tavLst>
                                        <p:tav tm="0">
                                          <p:val>
                                            <p:strVal val="#ppt_x"/>
                                          </p:val>
                                        </p:tav>
                                        <p:tav tm="100000">
                                          <p:val>
                                            <p:strVal val="#ppt_x"/>
                                          </p:val>
                                        </p:tav>
                                      </p:tavLst>
                                    </p:anim>
                                    <p:anim calcmode="lin" valueType="num">
                                      <p:cBhvr additive="repl">
                                        <p:cTn id="48" dur="500" fill="hold"/>
                                        <p:tgtEl>
                                          <p:spTgt spid="70">
                                            <p:txEl>
                                              <p:pRg st="434" end="46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TextShape 1"/>
          <p:cNvSpPr txBox="1"/>
          <p:nvPr/>
        </p:nvSpPr>
        <p:spPr>
          <a:xfrm>
            <a:off x="228600" y="228600"/>
            <a:ext cx="2743200" cy="7244280"/>
          </a:xfrm>
          <a:prstGeom prst="rect">
            <a:avLst/>
          </a:prstGeom>
          <a:noFill/>
          <a:ln>
            <a:noFill/>
          </a:ln>
        </p:spPr>
        <p:txBody>
          <a:bodyPr lIns="90000" rIns="90000" tIns="45000" bIns="45000"/>
          <a:p>
            <a:pPr algn="ctr"/>
            <a:r>
              <a:rPr b="1" lang="en-US" sz="2600" spc="-1" strike="noStrike">
                <a:solidFill>
                  <a:srgbClr val="000000"/>
                </a:solidFill>
                <a:uFill>
                  <a:solidFill>
                    <a:srgbClr val="ffffff"/>
                  </a:solidFill>
                </a:uFill>
                <a:latin typeface="Arial"/>
              </a:rPr>
              <a:t>Motion of the Earth - Daily</a:t>
            </a:r>
            <a:endParaRPr b="0" lang="en-US" sz="1800" spc="-1" strike="noStrike">
              <a:solidFill>
                <a:srgbClr val="000000"/>
              </a:solidFill>
              <a:uFill>
                <a:solidFill>
                  <a:srgbClr val="ffffff"/>
                </a:solidFill>
              </a:uFill>
              <a:latin typeface="Arial"/>
            </a:endParaRPr>
          </a:p>
          <a:p>
            <a:pPr algn="ctr"/>
            <a:endParaRPr b="0" lang="en-US" sz="1800" spc="-1" strike="noStrike">
              <a:solidFill>
                <a:srgbClr val="000000"/>
              </a:solidFill>
              <a:uFill>
                <a:solidFill>
                  <a:srgbClr val="ffffff"/>
                </a:solidFill>
              </a:uFill>
              <a:latin typeface="Arial"/>
            </a:endParaRPr>
          </a:p>
          <a:p>
            <a:pPr algn="ctr"/>
            <a:endParaRPr b="0" lang="en-US" sz="1800" spc="-1" strike="noStrike">
              <a:solidFill>
                <a:srgbClr val="000000"/>
              </a:solidFill>
              <a:uFill>
                <a:solidFill>
                  <a:srgbClr val="ffffff"/>
                </a:solidFill>
              </a:uFill>
              <a:latin typeface="Arial"/>
            </a:endParaRPr>
          </a:p>
          <a:p>
            <a:pPr algn="ctr"/>
            <a:r>
              <a:rPr b="1" lang="en-US" sz="2600" spc="-1" strike="noStrike">
                <a:solidFill>
                  <a:srgbClr val="000000"/>
                </a:solidFill>
                <a:uFill>
                  <a:solidFill>
                    <a:srgbClr val="ffffff"/>
                  </a:solidFill>
                </a:uFill>
                <a:latin typeface="Arial"/>
              </a:rPr>
              <a:t>Since the ecliptic is tilted, the rate of the Sun's apparent motion </a:t>
            </a:r>
            <a:r>
              <a:rPr b="1" i="1" lang="en-US" sz="2600" spc="-1" strike="noStrike">
                <a:solidFill>
                  <a:srgbClr val="000000"/>
                </a:solidFill>
                <a:uFill>
                  <a:solidFill>
                    <a:srgbClr val="ffffff"/>
                  </a:solidFill>
                </a:uFill>
                <a:latin typeface="Arial"/>
              </a:rPr>
              <a:t>Eastward</a:t>
            </a:r>
            <a:r>
              <a:rPr b="1" lang="en-US" sz="2600" spc="-1" strike="noStrike">
                <a:solidFill>
                  <a:srgbClr val="000000"/>
                </a:solidFill>
                <a:uFill>
                  <a:solidFill>
                    <a:srgbClr val="ffffff"/>
                  </a:solidFill>
                </a:uFill>
                <a:latin typeface="Arial"/>
              </a:rPr>
              <a:t> relative to the stars changes.</a:t>
            </a:r>
            <a:endParaRPr b="0" lang="en-US" sz="1800" spc="-1" strike="noStrike">
              <a:solidFill>
                <a:srgbClr val="000000"/>
              </a:solidFill>
              <a:uFill>
                <a:solidFill>
                  <a:srgbClr val="ffffff"/>
                </a:solidFill>
              </a:uFill>
              <a:latin typeface="Arial"/>
            </a:endParaRPr>
          </a:p>
          <a:p>
            <a:pPr algn="ctr"/>
            <a:r>
              <a:rPr b="1" lang="en-US" sz="2200" spc="-1" strike="noStrike">
                <a:solidFill>
                  <a:srgbClr val="000000"/>
                </a:solidFill>
                <a:uFill>
                  <a:solidFill>
                    <a:srgbClr val="ffffff"/>
                  </a:solidFill>
                </a:uFill>
                <a:latin typeface="Arial"/>
              </a:rPr>
              <a:t>(</a:t>
            </a:r>
            <a:r>
              <a:rPr b="0" lang="en-US" sz="2200" spc="-1" strike="noStrike">
                <a:solidFill>
                  <a:srgbClr val="000000"/>
                </a:solidFill>
                <a:uFill>
                  <a:solidFill>
                    <a:srgbClr val="ffffff"/>
                  </a:solidFill>
                </a:uFill>
                <a:latin typeface="Arial"/>
              </a:rPr>
              <a:t>It is fast during the solstices and slow during the equinoxes.</a:t>
            </a:r>
            <a:r>
              <a:rPr b="1" lang="en-US" sz="2200" spc="-1" strike="noStrike">
                <a:solidFill>
                  <a:srgbClr val="000000"/>
                </a:solidFill>
                <a:uFill>
                  <a:solidFill>
                    <a:srgbClr val="ffffff"/>
                  </a:solidFill>
                </a:uFill>
                <a:latin typeface="Arial"/>
              </a:rPr>
              <a:t>)</a:t>
            </a:r>
            <a:r>
              <a:rPr b="1" lang="en-US" sz="2600" spc="-1" strike="noStrike">
                <a:solidFill>
                  <a:srgbClr val="000000"/>
                </a:solidFill>
                <a:uFill>
                  <a:solidFill>
                    <a:srgbClr val="ffffff"/>
                  </a:solidFill>
                </a:uFill>
                <a:latin typeface="Arial"/>
              </a:rPr>
              <a:t>
</a:t>
            </a:r>
            <a:r>
              <a:rPr b="1" lang="en-US" sz="2600" spc="-1" strike="noStrike">
                <a:solidFill>
                  <a:srgbClr val="000000"/>
                </a:solidFill>
                <a:uFill>
                  <a:solidFill>
                    <a:srgbClr val="ffffff"/>
                  </a:solidFill>
                </a:uFill>
                <a:latin typeface="Arial"/>
              </a:rPr>
              <a:t>So the length of the </a:t>
            </a:r>
            <a:r>
              <a:rPr b="1" lang="en-US" sz="2600" spc="-1" strike="noStrike" u="sng">
                <a:solidFill>
                  <a:srgbClr val="000000"/>
                </a:solidFill>
                <a:uFill>
                  <a:solidFill>
                    <a:srgbClr val="ffffff"/>
                  </a:solidFill>
                </a:uFill>
                <a:latin typeface="Arial"/>
              </a:rPr>
              <a:t>Apparent Solar Day</a:t>
            </a:r>
            <a:r>
              <a:rPr b="1" lang="en-US" sz="2600" spc="-1" strike="noStrike">
                <a:solidFill>
                  <a:srgbClr val="000000"/>
                </a:solidFill>
                <a:uFill>
                  <a:solidFill>
                    <a:srgbClr val="ffffff"/>
                  </a:solidFill>
                </a:uFill>
                <a:latin typeface="Arial"/>
              </a:rPr>
              <a:t> changes.</a:t>
            </a:r>
            <a:endParaRPr b="0" lang="en-US" sz="1800" spc="-1" strike="noStrike">
              <a:solidFill>
                <a:srgbClr val="000000"/>
              </a:solidFill>
              <a:uFill>
                <a:solidFill>
                  <a:srgbClr val="ffffff"/>
                </a:solidFill>
              </a:uFill>
              <a:latin typeface="Arial"/>
            </a:endParaRPr>
          </a:p>
        </p:txBody>
      </p:sp>
      <p:pic>
        <p:nvPicPr>
          <p:cNvPr id="73" name="" descr=""/>
          <p:cNvPicPr/>
          <p:nvPr/>
        </p:nvPicPr>
        <p:blipFill>
          <a:blip r:embed="rId1"/>
          <a:stretch/>
        </p:blipFill>
        <p:spPr>
          <a:xfrm>
            <a:off x="2913840" y="469440"/>
            <a:ext cx="7040520" cy="6424920"/>
          </a:xfrm>
          <a:prstGeom prst="rect">
            <a:avLst/>
          </a:prstGeom>
          <a:ln>
            <a:noFill/>
          </a:ln>
        </p:spPr>
      </p:pic>
      <p:sp>
        <p:nvSpPr>
          <p:cNvPr id="74" name="TextShape 2"/>
          <p:cNvSpPr txBox="1"/>
          <p:nvPr/>
        </p:nvSpPr>
        <p:spPr>
          <a:xfrm>
            <a:off x="3010680" y="7050600"/>
            <a:ext cx="5216040" cy="430200"/>
          </a:xfrm>
          <a:prstGeom prst="rect">
            <a:avLst/>
          </a:prstGeom>
          <a:noFill/>
          <a:ln>
            <a:noFill/>
          </a:ln>
        </p:spPr>
        <p:txBody>
          <a:bodyPr lIns="90000" rIns="90000" tIns="45000" bIns="45000"/>
          <a:p>
            <a:r>
              <a:rPr b="1" lang="en-US" sz="2400" spc="-1" strike="noStrike">
                <a:solidFill>
                  <a:srgbClr val="000000"/>
                </a:solidFill>
                <a:uFill>
                  <a:solidFill>
                    <a:srgbClr val="ffffff"/>
                  </a:solidFill>
                </a:uFill>
                <a:latin typeface="Arial"/>
              </a:rPr>
              <a:t>The ASD is </a:t>
            </a:r>
            <a:r>
              <a:rPr b="1" i="1" lang="en-US" sz="2400" spc="-1" strike="noStrike">
                <a:solidFill>
                  <a:srgbClr val="000000"/>
                </a:solidFill>
                <a:uFill>
                  <a:solidFill>
                    <a:srgbClr val="ffffff"/>
                  </a:solidFill>
                </a:uFill>
                <a:latin typeface="Arial"/>
              </a:rPr>
              <a:t>longer</a:t>
            </a:r>
            <a:r>
              <a:rPr b="1" lang="en-US" sz="2400" spc="-1" strike="noStrike">
                <a:solidFill>
                  <a:srgbClr val="000000"/>
                </a:solidFill>
                <a:uFill>
                  <a:solidFill>
                    <a:srgbClr val="ffffff"/>
                  </a:solidFill>
                </a:uFill>
                <a:latin typeface="Arial"/>
              </a:rPr>
              <a:t> during solstices</a:t>
            </a:r>
            <a:endParaRPr b="0" lang="en-US" sz="1800" spc="-1" strike="noStrike">
              <a:solidFill>
                <a:srgbClr val="000000"/>
              </a:solidFill>
              <a:uFill>
                <a:solidFill>
                  <a:srgbClr val="ffffff"/>
                </a:solidFill>
              </a:uFill>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TextShape 1"/>
          <p:cNvSpPr txBox="1"/>
          <p:nvPr/>
        </p:nvSpPr>
        <p:spPr>
          <a:xfrm>
            <a:off x="1132920" y="224280"/>
            <a:ext cx="5496480" cy="459360"/>
          </a:xfrm>
          <a:prstGeom prst="rect">
            <a:avLst/>
          </a:prstGeom>
          <a:noFill/>
          <a:ln>
            <a:noFill/>
          </a:ln>
        </p:spPr>
        <p:txBody>
          <a:bodyPr lIns="90000" rIns="90000" tIns="45000" bIns="45000"/>
          <a:p>
            <a:pPr algn="ctr"/>
            <a:r>
              <a:rPr b="1" lang="en-US" sz="2600" spc="-1" strike="noStrike">
                <a:solidFill>
                  <a:srgbClr val="000000"/>
                </a:solidFill>
                <a:uFill>
                  <a:solidFill>
                    <a:srgbClr val="ffffff"/>
                  </a:solidFill>
                </a:uFill>
                <a:latin typeface="Arial"/>
              </a:rPr>
              <a:t>Motion of the Earth - Annual</a:t>
            </a:r>
            <a:endParaRPr b="0" lang="en-US" sz="1800" spc="-1" strike="noStrike">
              <a:solidFill>
                <a:srgbClr val="000000"/>
              </a:solidFill>
              <a:uFill>
                <a:solidFill>
                  <a:srgbClr val="ffffff"/>
                </a:solidFill>
              </a:uFill>
              <a:latin typeface="Arial"/>
            </a:endParaRPr>
          </a:p>
        </p:txBody>
      </p:sp>
      <p:sp>
        <p:nvSpPr>
          <p:cNvPr id="76" name="TextShape 2"/>
          <p:cNvSpPr txBox="1"/>
          <p:nvPr/>
        </p:nvSpPr>
        <p:spPr>
          <a:xfrm>
            <a:off x="87840" y="1600200"/>
            <a:ext cx="3112560" cy="2514600"/>
          </a:xfrm>
          <a:prstGeom prst="rect">
            <a:avLst/>
          </a:prstGeom>
          <a:noFill/>
          <a:ln>
            <a:noFill/>
          </a:ln>
        </p:spPr>
        <p:txBody>
          <a:bodyPr lIns="90000" rIns="90000" tIns="45000" bIns="45000"/>
          <a:p>
            <a:r>
              <a:rPr b="1" lang="en-US" sz="2400" spc="-1" strike="noStrike">
                <a:solidFill>
                  <a:srgbClr val="000000"/>
                </a:solidFill>
                <a:uFill>
                  <a:solidFill>
                    <a:srgbClr val="ffffff"/>
                  </a:solidFill>
                </a:uFill>
                <a:latin typeface="Arial"/>
              </a:rPr>
              <a:t>The Sun appears to go around the Earth once per year, but it is the Earth that goes around the Sun.</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pic>
        <p:nvPicPr>
          <p:cNvPr id="77" name="" descr=""/>
          <p:cNvPicPr/>
          <p:nvPr/>
        </p:nvPicPr>
        <p:blipFill>
          <a:blip r:embed="rId1"/>
          <a:stretch/>
        </p:blipFill>
        <p:spPr>
          <a:xfrm>
            <a:off x="3390840" y="786240"/>
            <a:ext cx="6473520" cy="658332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TextShape 1"/>
          <p:cNvSpPr txBox="1"/>
          <p:nvPr/>
        </p:nvSpPr>
        <p:spPr>
          <a:xfrm>
            <a:off x="1132920" y="224280"/>
            <a:ext cx="5496480" cy="459360"/>
          </a:xfrm>
          <a:prstGeom prst="rect">
            <a:avLst/>
          </a:prstGeom>
          <a:noFill/>
          <a:ln>
            <a:noFill/>
          </a:ln>
        </p:spPr>
        <p:txBody>
          <a:bodyPr lIns="90000" rIns="90000" tIns="45000" bIns="45000"/>
          <a:p>
            <a:pPr algn="ctr"/>
            <a:r>
              <a:rPr b="1" lang="en-US" sz="2600" spc="-1" strike="noStrike">
                <a:solidFill>
                  <a:srgbClr val="000000"/>
                </a:solidFill>
                <a:uFill>
                  <a:solidFill>
                    <a:srgbClr val="ffffff"/>
                  </a:solidFill>
                </a:uFill>
                <a:latin typeface="Arial"/>
              </a:rPr>
              <a:t>Motion of the Earth – Annual</a:t>
            </a:r>
            <a:endParaRPr b="0" lang="en-US" sz="1800" spc="-1" strike="noStrike">
              <a:solidFill>
                <a:srgbClr val="000000"/>
              </a:solidFill>
              <a:uFill>
                <a:solidFill>
                  <a:srgbClr val="ffffff"/>
                </a:solidFill>
              </a:uFill>
              <a:latin typeface="Arial"/>
            </a:endParaRPr>
          </a:p>
        </p:txBody>
      </p:sp>
      <p:sp>
        <p:nvSpPr>
          <p:cNvPr id="79" name="TextShape 2"/>
          <p:cNvSpPr txBox="1"/>
          <p:nvPr/>
        </p:nvSpPr>
        <p:spPr>
          <a:xfrm>
            <a:off x="685800" y="914400"/>
            <a:ext cx="7913160" cy="4224960"/>
          </a:xfrm>
          <a:prstGeom prst="rect">
            <a:avLst/>
          </a:prstGeom>
          <a:noFill/>
          <a:ln>
            <a:noFill/>
          </a:ln>
        </p:spPr>
        <p:txBody>
          <a:bodyPr lIns="90000" rIns="90000" tIns="45000" bIns="45000"/>
          <a:p>
            <a:pPr algn="ctr"/>
            <a:r>
              <a:rPr b="1" lang="en-US" sz="2800" spc="-1" strike="noStrike">
                <a:solidFill>
                  <a:srgbClr val="000000"/>
                </a:solidFill>
                <a:uFill>
                  <a:solidFill>
                    <a:srgbClr val="ffffff"/>
                  </a:solidFill>
                </a:uFill>
                <a:latin typeface="Arial"/>
              </a:rPr>
              <a:t>The Year</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i="1" lang="en-US" sz="2400" spc="-1" strike="noStrike">
                <a:solidFill>
                  <a:srgbClr val="000000"/>
                </a:solidFill>
                <a:uFill>
                  <a:solidFill>
                    <a:srgbClr val="ffffff"/>
                  </a:solidFill>
                </a:uFill>
                <a:latin typeface="Arial"/>
              </a:rPr>
              <a:t>Sidereal year</a:t>
            </a:r>
            <a:r>
              <a:rPr b="1" lang="en-US" sz="2400" spc="-1" strike="noStrike">
                <a:solidFill>
                  <a:srgbClr val="000000"/>
                </a:solidFill>
                <a:uFill>
                  <a:solidFill>
                    <a:srgbClr val="ffffff"/>
                  </a:solidFill>
                </a:uFill>
                <a:latin typeface="Arial"/>
              </a:rPr>
              <a:t>: the time it takes for the Earth to revolve around the Sun with respect to the stars.</a:t>
            </a:r>
            <a:endParaRPr b="0" lang="en-US" sz="1800" spc="-1" strike="noStrike">
              <a:solidFill>
                <a:srgbClr val="000000"/>
              </a:solidFill>
              <a:uFill>
                <a:solidFill>
                  <a:srgbClr val="ffffff"/>
                </a:solidFill>
              </a:uFill>
              <a:latin typeface="Arial"/>
            </a:endParaRPr>
          </a:p>
          <a:p>
            <a:r>
              <a:rPr b="1" lang="en-US" sz="2400" spc="-1" strike="noStrike">
                <a:solidFill>
                  <a:srgbClr val="000000"/>
                </a:solidFill>
                <a:uFill>
                  <a:solidFill>
                    <a:srgbClr val="ffffff"/>
                  </a:solidFill>
                </a:uFill>
                <a:latin typeface="Arial"/>
              </a:rPr>
              <a:t>  </a:t>
            </a:r>
            <a:r>
              <a:rPr b="1" lang="en-US" sz="2400" spc="-1" strike="noStrike">
                <a:solidFill>
                  <a:srgbClr val="000000"/>
                </a:solidFill>
                <a:uFill>
                  <a:solidFill>
                    <a:srgbClr val="ffffff"/>
                  </a:solidFill>
                </a:uFill>
                <a:latin typeface="Arial"/>
              </a:rPr>
              <a:t>* 365.2564 mean solar days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i="1" lang="en-US" sz="2400" spc="-1" strike="noStrike">
                <a:solidFill>
                  <a:srgbClr val="000000"/>
                </a:solidFill>
                <a:uFill>
                  <a:solidFill>
                    <a:srgbClr val="ffffff"/>
                  </a:solidFill>
                </a:uFill>
                <a:latin typeface="Arial"/>
              </a:rPr>
              <a:t>Tropical Year</a:t>
            </a:r>
            <a:r>
              <a:rPr b="1" lang="en-US" sz="2400" spc="-1" strike="noStrike">
                <a:solidFill>
                  <a:srgbClr val="000000"/>
                </a:solidFill>
                <a:uFill>
                  <a:solidFill>
                    <a:srgbClr val="ffffff"/>
                  </a:solidFill>
                </a:uFill>
                <a:latin typeface="Arial"/>
              </a:rPr>
              <a:t> = time between two successive passages of the Sun past the </a:t>
            </a:r>
            <a:r>
              <a:rPr b="1" i="1" lang="en-US" sz="2400" spc="-1" strike="noStrike">
                <a:solidFill>
                  <a:srgbClr val="000000"/>
                </a:solidFill>
                <a:uFill>
                  <a:solidFill>
                    <a:srgbClr val="ffffff"/>
                  </a:solidFill>
                </a:uFill>
                <a:latin typeface="Arial"/>
              </a:rPr>
              <a:t>Vernal Equinox</a:t>
            </a:r>
            <a:r>
              <a:rPr b="1" lang="en-US" sz="2400" spc="-1" strike="noStrike">
                <a:solidFill>
                  <a:srgbClr val="000000"/>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a:p>
            <a:r>
              <a:rPr b="1" lang="en-US" sz="2400" spc="-1" strike="noStrike">
                <a:solidFill>
                  <a:srgbClr val="000000"/>
                </a:solidFill>
                <a:uFill>
                  <a:solidFill>
                    <a:srgbClr val="ffffff"/>
                  </a:solidFill>
                </a:uFill>
                <a:latin typeface="Arial"/>
              </a:rPr>
              <a:t>   </a:t>
            </a:r>
            <a:r>
              <a:rPr b="1" lang="en-US" sz="2400" spc="-1" strike="noStrike">
                <a:solidFill>
                  <a:srgbClr val="000000"/>
                </a:solidFill>
                <a:uFill>
                  <a:solidFill>
                    <a:srgbClr val="ffffff"/>
                  </a:solidFill>
                </a:uFill>
                <a:latin typeface="Arial"/>
              </a:rPr>
              <a:t>* 365.2422 days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400" spc="-1" strike="noStrike">
                <a:solidFill>
                  <a:srgbClr val="000000"/>
                </a:solidFill>
                <a:uFill>
                  <a:solidFill>
                    <a:srgbClr val="ffffff"/>
                  </a:solidFill>
                </a:uFill>
                <a:latin typeface="Arial"/>
              </a:rPr>
              <a:t>Q: Why is the tropical year shorter than the sidereal year?</a:t>
            </a:r>
            <a:endParaRPr b="0" lang="en-US" sz="1800" spc="-1" strike="noStrike">
              <a:solidFill>
                <a:srgbClr val="000000"/>
              </a:solidFill>
              <a:uFill>
                <a:solidFill>
                  <a:srgbClr val="ffffff"/>
                </a:solidFill>
              </a:uFill>
              <a:latin typeface="Arial"/>
            </a:endParaRPr>
          </a:p>
        </p:txBody>
      </p:sp>
      <p:sp>
        <p:nvSpPr>
          <p:cNvPr id="80" name="TextShape 3"/>
          <p:cNvSpPr txBox="1"/>
          <p:nvPr/>
        </p:nvSpPr>
        <p:spPr>
          <a:xfrm>
            <a:off x="5331600" y="4820040"/>
            <a:ext cx="2212200" cy="430200"/>
          </a:xfrm>
          <a:prstGeom prst="rect">
            <a:avLst/>
          </a:prstGeom>
          <a:noFill/>
          <a:ln>
            <a:noFill/>
          </a:ln>
        </p:spPr>
        <p:txBody>
          <a:bodyPr lIns="90000" rIns="90000" tIns="45000" bIns="45000"/>
          <a:p>
            <a:r>
              <a:rPr b="1" lang="en-US" sz="2400" spc="-1" strike="noStrike">
                <a:solidFill>
                  <a:srgbClr val="000000"/>
                </a:solidFill>
                <a:uFill>
                  <a:solidFill>
                    <a:srgbClr val="ffffff"/>
                  </a:solidFill>
                </a:uFill>
                <a:latin typeface="Arial"/>
              </a:rPr>
              <a:t>A: Precession</a:t>
            </a:r>
            <a:endParaRPr b="0" lang="en-US" sz="18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childTnLst>
                  <p:par>
                    <p:cTn id="51" fill="freeze">
                      <p:stCondLst>
                        <p:cond delay="indefinite"/>
                      </p:stCondLst>
                      <p:childTnLst>
                        <p:par>
                          <p:cTn id="52" fill="freeze">
                            <p:stCondLst>
                              <p:cond delay="0"/>
                            </p:stCondLst>
                            <p:childTnLst>
                              <p:par>
                                <p:cTn id="53" nodeType="clickEffect" fill="hold" presetClass="entr" presetID="2" presetSubtype="4">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additive="repl">
                                        <p:cTn id="55" dur="500" fill="hold"/>
                                        <p:tgtEl>
                                          <p:spTgt spid="80"/>
                                        </p:tgtEl>
                                        <p:attrNameLst>
                                          <p:attrName>ppt_x</p:attrName>
                                        </p:attrNameLst>
                                      </p:cBhvr>
                                      <p:tavLst>
                                        <p:tav tm="0">
                                          <p:val>
                                            <p:strVal val="#ppt_x"/>
                                          </p:val>
                                        </p:tav>
                                        <p:tav tm="100000">
                                          <p:val>
                                            <p:strVal val="#ppt_x"/>
                                          </p:val>
                                        </p:tav>
                                      </p:tavLst>
                                    </p:anim>
                                    <p:anim calcmode="lin" valueType="num">
                                      <p:cBhvr additive="repl">
                                        <p:cTn id="5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1132920" y="224280"/>
            <a:ext cx="5496480" cy="459360"/>
          </a:xfrm>
          <a:prstGeom prst="rect">
            <a:avLst/>
          </a:prstGeom>
          <a:noFill/>
          <a:ln>
            <a:noFill/>
          </a:ln>
        </p:spPr>
        <p:txBody>
          <a:bodyPr lIns="90000" rIns="90000" tIns="45000" bIns="45000"/>
          <a:p>
            <a:pPr algn="ctr"/>
            <a:r>
              <a:rPr b="1" lang="en-US" sz="2600" spc="-1" strike="noStrike">
                <a:solidFill>
                  <a:srgbClr val="000000"/>
                </a:solidFill>
                <a:uFill>
                  <a:solidFill>
                    <a:srgbClr val="ffffff"/>
                  </a:solidFill>
                </a:uFill>
                <a:latin typeface="Arial"/>
              </a:rPr>
              <a:t>Motion of the Earth – Annual</a:t>
            </a:r>
            <a:endParaRPr b="0" lang="en-US" sz="1800" spc="-1" strike="noStrike">
              <a:solidFill>
                <a:srgbClr val="000000"/>
              </a:solidFill>
              <a:uFill>
                <a:solidFill>
                  <a:srgbClr val="ffffff"/>
                </a:solidFill>
              </a:uFill>
              <a:latin typeface="Arial"/>
            </a:endParaRPr>
          </a:p>
        </p:txBody>
      </p:sp>
      <p:sp>
        <p:nvSpPr>
          <p:cNvPr id="82" name="TextShape 2"/>
          <p:cNvSpPr txBox="1"/>
          <p:nvPr/>
        </p:nvSpPr>
        <p:spPr>
          <a:xfrm>
            <a:off x="685800" y="914400"/>
            <a:ext cx="7913160" cy="4114800"/>
          </a:xfrm>
          <a:prstGeom prst="rect">
            <a:avLst/>
          </a:prstGeom>
          <a:noFill/>
          <a:ln>
            <a:noFill/>
          </a:ln>
        </p:spPr>
        <p:txBody>
          <a:bodyPr lIns="90000" rIns="90000" tIns="45000" bIns="45000"/>
          <a:p>
            <a:r>
              <a:rPr b="1" lang="en-US" sz="2800" spc="-1" strike="noStrike">
                <a:solidFill>
                  <a:srgbClr val="000000"/>
                </a:solidFill>
                <a:uFill>
                  <a:solidFill>
                    <a:srgbClr val="ffffff"/>
                  </a:solidFill>
                </a:uFill>
                <a:latin typeface="Arial"/>
              </a:rPr>
              <a:t>The Zodiac = the 12 (or 13 counting Ophiuchus) constellations through which the Sun passes in a year.</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Arial"/>
              </a:rPr>
              <a:t>Ecliptic = The apparent path of the Sun on the sky as seen from Earth.</a:t>
            </a:r>
            <a:endParaRPr b="0" lang="en-US" sz="1800" spc="-1" strike="noStrike">
              <a:solidFill>
                <a:srgbClr val="000000"/>
              </a:solidFill>
              <a:uFill>
                <a:solidFill>
                  <a:srgbClr val="ffffff"/>
                </a:solidFill>
              </a:uFill>
              <a:latin typeface="Arial"/>
            </a:endParaRPr>
          </a:p>
        </p:txBody>
      </p:sp>
      <p:sp>
        <p:nvSpPr>
          <p:cNvPr id="83" name="TextShape 3"/>
          <p:cNvSpPr txBox="1"/>
          <p:nvPr/>
        </p:nvSpPr>
        <p:spPr>
          <a:xfrm>
            <a:off x="5331600" y="4820040"/>
            <a:ext cx="2212200" cy="430200"/>
          </a:xfrm>
          <a:prstGeom prst="rect">
            <a:avLst/>
          </a:prstGeom>
          <a:noFill/>
          <a:ln>
            <a:noFill/>
          </a:ln>
        </p:spPr>
        <p:txBody>
          <a:bodyPr lIns="90000" rIns="90000" tIns="45000" bIns="45000"/>
          <a:p>
            <a:r>
              <a:rPr b="1" lang="en-US" sz="2400" spc="-1" strike="noStrike">
                <a:solidFill>
                  <a:srgbClr val="000000"/>
                </a:solidFill>
                <a:uFill>
                  <a:solidFill>
                    <a:srgbClr val="ffffff"/>
                  </a:solidFill>
                </a:uFill>
                <a:latin typeface="Arial"/>
              </a:rPr>
              <a:t>A: Precession</a:t>
            </a:r>
            <a:endParaRPr b="0" lang="en-US" sz="1800" spc="-1" strike="noStrike">
              <a:solidFill>
                <a:srgbClr val="000000"/>
              </a:solidFill>
              <a:uFill>
                <a:solidFill>
                  <a:srgbClr val="ffffff"/>
                </a:solidFill>
              </a:uFill>
              <a:latin typeface="Arial"/>
            </a:endParaRPr>
          </a:p>
        </p:txBody>
      </p:sp>
      <p:pic>
        <p:nvPicPr>
          <p:cNvPr id="84" name="" descr=""/>
          <p:cNvPicPr/>
          <p:nvPr/>
        </p:nvPicPr>
        <p:blipFill>
          <a:blip r:embed="rId1"/>
          <a:stretch/>
        </p:blipFill>
        <p:spPr>
          <a:xfrm>
            <a:off x="633240" y="3657600"/>
            <a:ext cx="8906040" cy="3868920"/>
          </a:xfrm>
          <a:prstGeom prst="rect">
            <a:avLst/>
          </a:prstGeom>
          <a:ln>
            <a:noFill/>
          </a:ln>
        </p:spPr>
      </p:pic>
    </p:spTree>
  </p:cSld>
  <p:timing>
    <p:tnLst>
      <p:par>
        <p:cTn id="57" dur="indefinite" restart="never" nodeType="tmRoot">
          <p:childTnLst>
            <p:seq>
              <p:cTn id="58" nodeType="mainSeq">
                <p:childTnLst>
                  <p:par>
                    <p:cTn id="59" fill="freeze">
                      <p:stCondLst>
                        <p:cond delay="indefinite"/>
                      </p:stCondLst>
                      <p:childTnLst>
                        <p:par>
                          <p:cTn id="60" fill="freeze">
                            <p:stCondLst>
                              <p:cond delay="0"/>
                            </p:stCondLst>
                            <p:childTnLst>
                              <p:par>
                                <p:cTn id="61" nodeType="clickEffect" fill="hold" presetClass="entr" presetID="2" presetSubtype="4">
                                  <p:stCondLst>
                                    <p:cond delay="0"/>
                                  </p:stCondLst>
                                  <p:childTnLst>
                                    <p:set>
                                      <p:cBhvr>
                                        <p:cTn id="62" dur="1" fill="hold">
                                          <p:stCondLst>
                                            <p:cond delay="0"/>
                                          </p:stCondLst>
                                        </p:cTn>
                                        <p:tgtEl>
                                          <p:spTgt spid="83"/>
                                        </p:tgtEl>
                                        <p:attrNameLst>
                                          <p:attrName>style.visibility</p:attrName>
                                        </p:attrNameLst>
                                      </p:cBhvr>
                                      <p:to>
                                        <p:strVal val="visible"/>
                                      </p:to>
                                    </p:set>
                                    <p:anim calcmode="lin" valueType="num">
                                      <p:cBhvr additive="repl">
                                        <p:cTn id="63" dur="500" fill="hold"/>
                                        <p:tgtEl>
                                          <p:spTgt spid="83"/>
                                        </p:tgtEl>
                                        <p:attrNameLst>
                                          <p:attrName>ppt_x</p:attrName>
                                        </p:attrNameLst>
                                      </p:cBhvr>
                                      <p:tavLst>
                                        <p:tav tm="0">
                                          <p:val>
                                            <p:strVal val="#ppt_x"/>
                                          </p:val>
                                        </p:tav>
                                        <p:tav tm="100000">
                                          <p:val>
                                            <p:strVal val="#ppt_x"/>
                                          </p:val>
                                        </p:tav>
                                      </p:tavLst>
                                    </p:anim>
                                    <p:anim calcmode="lin" valueType="num">
                                      <p:cBhvr additive="repl">
                                        <p:cTn id="6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2755800" y="64800"/>
            <a:ext cx="4610880" cy="468720"/>
          </a:xfrm>
          <a:prstGeom prst="rect">
            <a:avLst/>
          </a:prstGeom>
          <a:noFill/>
          <a:ln>
            <a:noFill/>
          </a:ln>
        </p:spPr>
        <p:txBody>
          <a:bodyPr lIns="90000" rIns="90000" tIns="45000" bIns="45000"/>
          <a:p>
            <a:pPr algn="ctr"/>
            <a:r>
              <a:rPr b="1" lang="en-US" sz="2600" spc="-1" strike="noStrike">
                <a:solidFill>
                  <a:srgbClr val="000000"/>
                </a:solidFill>
                <a:uFill>
                  <a:solidFill>
                    <a:srgbClr val="ffffff"/>
                  </a:solidFill>
                </a:uFill>
                <a:latin typeface="Arial"/>
              </a:rPr>
              <a:t>Motion of the Earth - Annual</a:t>
            </a:r>
            <a:endParaRPr b="0" lang="en-US" sz="1800" spc="-1" strike="noStrike">
              <a:solidFill>
                <a:srgbClr val="000000"/>
              </a:solidFill>
              <a:uFill>
                <a:solidFill>
                  <a:srgbClr val="ffffff"/>
                </a:solidFill>
              </a:uFill>
              <a:latin typeface="Arial"/>
            </a:endParaRPr>
          </a:p>
        </p:txBody>
      </p:sp>
      <p:sp>
        <p:nvSpPr>
          <p:cNvPr id="86" name="TextShape 2"/>
          <p:cNvSpPr txBox="1"/>
          <p:nvPr/>
        </p:nvSpPr>
        <p:spPr>
          <a:xfrm>
            <a:off x="2755800" y="7048800"/>
            <a:ext cx="4610880" cy="468720"/>
          </a:xfrm>
          <a:prstGeom prst="rect">
            <a:avLst/>
          </a:prstGeom>
          <a:noFill/>
          <a:ln>
            <a:noFill/>
          </a:ln>
        </p:spPr>
        <p:txBody>
          <a:bodyPr lIns="90000" rIns="90000" tIns="45000" bIns="45000"/>
          <a:p>
            <a:pPr algn="ctr"/>
            <a:r>
              <a:rPr b="1" lang="en-US" sz="2600" spc="-1" strike="noStrike">
                <a:solidFill>
                  <a:srgbClr val="000000"/>
                </a:solidFill>
                <a:uFill>
                  <a:solidFill>
                    <a:srgbClr val="ffffff"/>
                  </a:solidFill>
                </a:uFill>
                <a:latin typeface="Arial"/>
              </a:rPr>
              <a:t>The Zodiacal Constellations</a:t>
            </a:r>
            <a:endParaRPr b="0" lang="en-US" sz="1800" spc="-1" strike="noStrike">
              <a:solidFill>
                <a:srgbClr val="000000"/>
              </a:solidFill>
              <a:uFill>
                <a:solidFill>
                  <a:srgbClr val="ffffff"/>
                </a:solidFill>
              </a:uFill>
              <a:latin typeface="Arial"/>
            </a:endParaRPr>
          </a:p>
        </p:txBody>
      </p:sp>
      <p:pic>
        <p:nvPicPr>
          <p:cNvPr id="87" name="" descr=""/>
          <p:cNvPicPr/>
          <p:nvPr/>
        </p:nvPicPr>
        <p:blipFill>
          <a:blip r:embed="rId1"/>
          <a:stretch/>
        </p:blipFill>
        <p:spPr>
          <a:xfrm>
            <a:off x="581400" y="880200"/>
            <a:ext cx="8546400" cy="605304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1132920" y="224280"/>
            <a:ext cx="5496480" cy="459360"/>
          </a:xfrm>
          <a:prstGeom prst="rect">
            <a:avLst/>
          </a:prstGeom>
          <a:noFill/>
          <a:ln>
            <a:noFill/>
          </a:ln>
        </p:spPr>
        <p:txBody>
          <a:bodyPr lIns="90000" rIns="90000" tIns="45000" bIns="45000"/>
          <a:p>
            <a:pPr algn="ctr"/>
            <a:r>
              <a:rPr b="1" lang="en-US" sz="2600" spc="-1" strike="noStrike">
                <a:solidFill>
                  <a:srgbClr val="000000"/>
                </a:solidFill>
                <a:uFill>
                  <a:solidFill>
                    <a:srgbClr val="ffffff"/>
                  </a:solidFill>
                </a:uFill>
                <a:latin typeface="Arial"/>
              </a:rPr>
              <a:t>Motion of the Earth – Annual</a:t>
            </a:r>
            <a:endParaRPr b="0" lang="en-US" sz="1800" spc="-1" strike="noStrike">
              <a:solidFill>
                <a:srgbClr val="000000"/>
              </a:solidFill>
              <a:uFill>
                <a:solidFill>
                  <a:srgbClr val="ffffff"/>
                </a:solidFill>
              </a:uFill>
              <a:latin typeface="Arial"/>
            </a:endParaRPr>
          </a:p>
        </p:txBody>
      </p:sp>
      <p:sp>
        <p:nvSpPr>
          <p:cNvPr id="89" name="TextShape 2"/>
          <p:cNvSpPr txBox="1"/>
          <p:nvPr/>
        </p:nvSpPr>
        <p:spPr>
          <a:xfrm>
            <a:off x="757800" y="279000"/>
            <a:ext cx="7772400" cy="3130200"/>
          </a:xfrm>
          <a:prstGeom prst="rect">
            <a:avLst/>
          </a:prstGeom>
          <a:noFill/>
          <a:ln>
            <a:noFill/>
          </a:ln>
        </p:spPr>
        <p:txBody>
          <a:bodyPr lIns="90000" rIns="90000" tIns="45000" bIns="45000"/>
          <a:p>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Arial"/>
              </a:rPr>
              <a:t>Ecliptic = The apparent path of the Sun on the sky as seen from Earth.</a:t>
            </a:r>
            <a:endParaRPr b="0" lang="en-US" sz="1800" spc="-1" strike="noStrike">
              <a:solidFill>
                <a:srgbClr val="000000"/>
              </a:solidFill>
              <a:uFill>
                <a:solidFill>
                  <a:srgbClr val="ffffff"/>
                </a:solidFill>
              </a:uFill>
              <a:latin typeface="Arial"/>
            </a:endParaRPr>
          </a:p>
        </p:txBody>
      </p:sp>
      <p:pic>
        <p:nvPicPr>
          <p:cNvPr id="90" name="" descr=""/>
          <p:cNvPicPr/>
          <p:nvPr/>
        </p:nvPicPr>
        <p:blipFill>
          <a:blip r:embed="rId1"/>
          <a:stretch/>
        </p:blipFill>
        <p:spPr>
          <a:xfrm>
            <a:off x="360" y="1611000"/>
            <a:ext cx="10079640" cy="3587400"/>
          </a:xfrm>
          <a:prstGeom prst="rect">
            <a:avLst/>
          </a:prstGeom>
          <a:ln>
            <a:noFill/>
          </a:ln>
        </p:spPr>
      </p:pic>
      <p:pic>
        <p:nvPicPr>
          <p:cNvPr id="91" name="" descr=""/>
          <p:cNvPicPr/>
          <p:nvPr/>
        </p:nvPicPr>
        <p:blipFill>
          <a:blip r:embed="rId2"/>
          <a:stretch/>
        </p:blipFill>
        <p:spPr>
          <a:xfrm>
            <a:off x="-2732040" y="2386800"/>
            <a:ext cx="13933440" cy="4959000"/>
          </a:xfrm>
          <a:prstGeom prst="rect">
            <a:avLst/>
          </a:prstGeom>
          <a:ln>
            <a:noFill/>
          </a:ln>
        </p:spPr>
      </p:pic>
    </p:spTree>
  </p:cSld>
  <p:timing>
    <p:tnLst>
      <p:par>
        <p:cTn id="65" dur="indefinite" restart="never" nodeType="tmRoot">
          <p:childTnLst>
            <p:seq>
              <p:cTn id="66" nodeType="mainSeq">
                <p:childTnLst>
                  <p:par>
                    <p:cTn id="67" fill="freeze">
                      <p:stCondLst>
                        <p:cond delay="indefinite"/>
                      </p:stCondLst>
                      <p:childTnLst>
                        <p:par>
                          <p:cTn id="68" fill="freeze">
                            <p:stCondLst>
                              <p:cond delay="0"/>
                            </p:stCondLst>
                            <p:childTnLst>
                              <p:par>
                                <p:cTn id="69" nodeType="clickEffect" fill="hold" presetClass="entr" presetID="42">
                                  <p:stCondLst>
                                    <p:cond delay="0"/>
                                  </p:stCondLst>
                                  <p:childTnLst>
                                    <p:set>
                                      <p:cBhvr>
                                        <p:cTn id="70" dur="1" fill="hold">
                                          <p:stCondLst>
                                            <p:cond delay="0"/>
                                          </p:stCondLst>
                                        </p:cTn>
                                        <p:tgtEl>
                                          <p:spTgt spid="90"/>
                                        </p:tgtEl>
                                        <p:attrNameLst>
                                          <p:attrName>style.visibility</p:attrName>
                                        </p:attrNameLst>
                                      </p:cBhvr>
                                      <p:to>
                                        <p:strVal val="visible"/>
                                      </p:to>
                                    </p:set>
                                    <p:animEffect filter="fade" transition="in">
                                      <p:cBhvr additive="repl">
                                        <p:cTn id="71" dur="1000"/>
                                        <p:tgtEl>
                                          <p:spTgt spid="90"/>
                                        </p:tgtEl>
                                      </p:cBhvr>
                                    </p:animEffect>
                                    <p:anim calcmode="lin" valueType="num">
                                      <p:cBhvr additive="repl">
                                        <p:cTn id="72" dur="1000" fill="hold"/>
                                        <p:tgtEl>
                                          <p:spTgt spid="90"/>
                                        </p:tgtEl>
                                        <p:attrNameLst>
                                          <p:attrName>ppt_x</p:attrName>
                                        </p:attrNameLst>
                                      </p:cBhvr>
                                      <p:tavLst>
                                        <p:tav tm="0">
                                          <p:val>
                                            <p:strVal val="#ppt_x"/>
                                          </p:val>
                                        </p:tav>
                                        <p:tav tm="100000">
                                          <p:val>
                                            <p:strVal val="#ppt_x"/>
                                          </p:val>
                                        </p:tav>
                                      </p:tavLst>
                                    </p:anim>
                                    <p:anim calcmode="lin" valueType="num">
                                      <p:cBhvr additive="repl">
                                        <p:cTn id="73"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74" fill="freeze">
                      <p:stCondLst>
                        <p:cond delay="indefinite"/>
                      </p:stCondLst>
                      <p:childTnLst>
                        <p:par>
                          <p:cTn id="75" fill="freeze">
                            <p:stCondLst>
                              <p:cond delay="0"/>
                            </p:stCondLst>
                            <p:childTnLst>
                              <p:par>
                                <p:cTn id="76" nodeType="clickEffect" fill="hold" presetClass="entr" presetID="9">
                                  <p:stCondLst>
                                    <p:cond delay="0"/>
                                  </p:stCondLst>
                                  <p:childTnLst>
                                    <p:set>
                                      <p:cBhvr>
                                        <p:cTn id="77" dur="1" fill="hold">
                                          <p:stCondLst>
                                            <p:cond delay="0"/>
                                          </p:stCondLst>
                                        </p:cTn>
                                        <p:tgtEl>
                                          <p:spTgt spid="91"/>
                                        </p:tgtEl>
                                        <p:attrNameLst>
                                          <p:attrName>style.visibility</p:attrName>
                                        </p:attrNameLst>
                                      </p:cBhvr>
                                      <p:to>
                                        <p:strVal val="visible"/>
                                      </p:to>
                                    </p:set>
                                    <p:animEffect filter="dissolve" transition="in">
                                      <p:cBhvr additive="repl">
                                        <p:cTn id="78" dur="500"/>
                                        <p:tgtEl>
                                          <p:spTgt spid="91"/>
                                        </p:tgtEl>
                                      </p:cBhvr>
                                    </p:animEffect>
                                  </p:childTnLst>
                                </p:cTn>
                              </p:par>
                            </p:childTnLst>
                          </p:cTn>
                        </p:par>
                      </p:childTnLst>
                    </p:cTn>
                  </p:par>
                  <p:par>
                    <p:cTn id="79" fill="freeze">
                      <p:stCondLst>
                        <p:cond delay="indefinite"/>
                      </p:stCondLst>
                      <p:childTnLst>
                        <p:par>
                          <p:cTn id="80" fill="freeze">
                            <p:stCondLst>
                              <p:cond delay="0"/>
                            </p:stCondLst>
                            <p:childTnLst>
                              <p:par>
                                <p:cTn id="81" nodeType="clickEffect" fill="hold" presetClass="entr" presetID="2" presetSubtype="4">
                                  <p:stCondLst>
                                    <p:cond delay="0"/>
                                  </p:stCondLst>
                                  <p:childTnLst>
                                    <p:set>
                                      <p:cBhvr>
                                        <p:cTn id="82" dur="1" fill="hold">
                                          <p:stCondLst>
                                            <p:cond delay="0"/>
                                          </p:stCondLst>
                                        </p:cTn>
                                        <p:tgtEl>
                                          <p:spTgt spid="-1"/>
                                        </p:tgtEl>
                                        <p:attrNameLst>
                                          <p:attrName>style.visibility</p:attrName>
                                        </p:attrNameLst>
                                      </p:cBhvr>
                                      <p:to>
                                        <p:strVal val="visible"/>
                                      </p:to>
                                    </p:set>
                                    <p:anim calcmode="lin" valueType="num">
                                      <p:cBhvr additive="repl">
                                        <p:cTn id="83" dur="500" fill="hold"/>
                                        <p:tgtEl>
                                          <p:spTgt spid="-1"/>
                                        </p:tgtEl>
                                        <p:attrNameLst>
                                          <p:attrName>ppt_x</p:attrName>
                                        </p:attrNameLst>
                                      </p:cBhvr>
                                      <p:tavLst>
                                        <p:tav tm="0">
                                          <p:val>
                                            <p:strVal val="#ppt_x"/>
                                          </p:val>
                                        </p:tav>
                                        <p:tav tm="100000">
                                          <p:val>
                                            <p:strVal val="#ppt_x"/>
                                          </p:val>
                                        </p:tav>
                                      </p:tavLst>
                                    </p:anim>
                                    <p:anim calcmode="lin" valueType="num">
                                      <p:cBhvr additive="repl">
                                        <p:cTn id="84" dur="500" fill="hold"/>
                                        <p:tgtEl>
                                          <p:spTgt spid="-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685800" y="457200"/>
            <a:ext cx="8936280" cy="6363360"/>
          </a:xfrm>
          <a:prstGeom prst="rect">
            <a:avLst/>
          </a:prstGeom>
          <a:noFill/>
          <a:ln>
            <a:noFill/>
          </a:ln>
        </p:spPr>
        <p:txBody>
          <a:bodyPr lIns="90000" rIns="90000" tIns="45000" bIns="45000"/>
          <a:p>
            <a:pPr algn="ctr"/>
            <a:r>
              <a:rPr b="1" lang="en-US" sz="2600" spc="-1" strike="noStrike">
                <a:solidFill>
                  <a:srgbClr val="000000"/>
                </a:solidFill>
                <a:uFill>
                  <a:solidFill>
                    <a:srgbClr val="ffffff"/>
                  </a:solidFill>
                </a:uFill>
                <a:latin typeface="Arial"/>
              </a:rPr>
              <a:t>Motion of the Earth and Seasons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Seasons: an oscillation of average temperature with</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a period of 1 tropical year.</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There are two main reasons for the seasons:</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    </a:t>
            </a:r>
            <a:r>
              <a:rPr b="1" lang="en-US" sz="2600" spc="-1" strike="noStrike">
                <a:solidFill>
                  <a:srgbClr val="000000"/>
                </a:solidFill>
                <a:uFill>
                  <a:solidFill>
                    <a:srgbClr val="ffffff"/>
                  </a:solidFill>
                </a:uFill>
                <a:latin typeface="Arial"/>
              </a:rPr>
              <a:t>1. The length of daytime (when Sun is “up”) changes.</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    </a:t>
            </a:r>
            <a:r>
              <a:rPr b="1" lang="en-US" sz="2600" spc="-1" strike="noStrike">
                <a:solidFill>
                  <a:srgbClr val="000000"/>
                </a:solidFill>
                <a:uFill>
                  <a:solidFill>
                    <a:srgbClr val="ffffff"/>
                  </a:solidFill>
                </a:uFill>
                <a:latin typeface="Arial"/>
              </a:rPr>
              <a:t>2. The directness of the Sun's rays changes.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Astronomical Definitions of the 4 seasons</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	</a:t>
            </a:r>
            <a:r>
              <a:rPr b="1" lang="en-US" sz="2600" spc="-1" strike="noStrike">
                <a:solidFill>
                  <a:srgbClr val="000000"/>
                </a:solidFill>
                <a:uFill>
                  <a:solidFill>
                    <a:srgbClr val="ffffff"/>
                  </a:solidFill>
                </a:uFill>
                <a:latin typeface="Arial"/>
              </a:rPr>
              <a:t>* Spring: begins on vernal equinox (Mar 20, </a:t>
            </a:r>
            <a:r>
              <a:rPr b="0" lang="en-US" sz="2600" spc="-1" strike="noStrike">
                <a:solidFill>
                  <a:srgbClr val="000000"/>
                </a:solidFill>
                <a:uFill>
                  <a:solidFill>
                    <a:srgbClr val="ffffff"/>
                  </a:solidFill>
                </a:uFill>
                <a:latin typeface="Arial"/>
              </a:rPr>
              <a:t>21</a:t>
            </a:r>
            <a:r>
              <a:rPr b="1" lang="en-US" sz="2600" spc="-1" strike="noStrike">
                <a:solidFill>
                  <a:srgbClr val="000000"/>
                </a:solidFill>
                <a:uFill>
                  <a:solidFill>
                    <a:srgbClr val="ffffff"/>
                  </a:solidFill>
                </a:uFill>
                <a:latin typeface="Arial"/>
              </a:rPr>
              <a:t>)</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     </a:t>
            </a:r>
            <a:r>
              <a:rPr b="1" lang="en-US" sz="2600" spc="-1" strike="noStrike">
                <a:solidFill>
                  <a:srgbClr val="000000"/>
                </a:solidFill>
                <a:uFill>
                  <a:solidFill>
                    <a:srgbClr val="ffffff"/>
                  </a:solidFill>
                </a:uFill>
                <a:latin typeface="Arial"/>
              </a:rPr>
              <a:t>* Summer: begins on summer solstice (June </a:t>
            </a:r>
            <a:r>
              <a:rPr b="0" lang="en-US" sz="2600" spc="-1" strike="noStrike">
                <a:solidFill>
                  <a:srgbClr val="000000"/>
                </a:solidFill>
                <a:uFill>
                  <a:solidFill>
                    <a:srgbClr val="ffffff"/>
                  </a:solidFill>
                </a:uFill>
                <a:latin typeface="Arial"/>
              </a:rPr>
              <a:t>20</a:t>
            </a:r>
            <a:r>
              <a:rPr b="1" lang="en-US" sz="2600" spc="-1" strike="noStrike">
                <a:solidFill>
                  <a:srgbClr val="000000"/>
                </a:solidFill>
                <a:uFill>
                  <a:solidFill>
                    <a:srgbClr val="ffffff"/>
                  </a:solidFill>
                </a:uFill>
                <a:latin typeface="Arial"/>
              </a:rPr>
              <a:t>,21)</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     </a:t>
            </a:r>
            <a:r>
              <a:rPr b="1" lang="en-US" sz="2600" spc="-1" strike="noStrike">
                <a:solidFill>
                  <a:srgbClr val="000000"/>
                </a:solidFill>
                <a:uFill>
                  <a:solidFill>
                    <a:srgbClr val="ffffff"/>
                  </a:solidFill>
                </a:uFill>
                <a:latin typeface="Arial"/>
              </a:rPr>
              <a:t>* Fall: begins on autumnal equinox (Sept 22, 23)</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     </a:t>
            </a:r>
            <a:r>
              <a:rPr b="1" lang="en-US" sz="2600" spc="-1" strike="noStrike">
                <a:solidFill>
                  <a:srgbClr val="000000"/>
                </a:solidFill>
                <a:uFill>
                  <a:solidFill>
                    <a:srgbClr val="ffffff"/>
                  </a:solidFill>
                </a:uFill>
                <a:latin typeface="Arial"/>
              </a:rPr>
              <a:t>* Winter: begins on winter solstice (Dec 21, </a:t>
            </a:r>
            <a:r>
              <a:rPr b="0" lang="en-US" sz="2600" spc="-1" strike="noStrike">
                <a:solidFill>
                  <a:srgbClr val="000000"/>
                </a:solidFill>
                <a:uFill>
                  <a:solidFill>
                    <a:srgbClr val="ffffff"/>
                  </a:solidFill>
                </a:uFill>
                <a:latin typeface="Arial"/>
              </a:rPr>
              <a:t>22</a:t>
            </a:r>
            <a:r>
              <a:rPr b="1" lang="en-US" sz="2600" spc="-1" strike="noStrike">
                <a:solidFill>
                  <a:srgbClr val="000000"/>
                </a:solidFill>
                <a:uFill>
                  <a:solidFill>
                    <a:srgbClr val="ffffff"/>
                  </a:solidFill>
                </a:uFill>
                <a:latin typeface="Arial"/>
              </a:rPr>
              <a: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Equinoxes: when Sun is crossing celestial equator!</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Solstices: when Sun is maximum angle from C.E.!</a:t>
            </a:r>
            <a:endParaRPr b="0" lang="en-US" sz="1800" spc="-1" strike="noStrike">
              <a:solidFill>
                <a:srgbClr val="000000"/>
              </a:solidFill>
              <a:uFill>
                <a:solidFill>
                  <a:srgbClr val="ffffff"/>
                </a:solidFill>
              </a:uFill>
              <a:latin typeface="Arial"/>
            </a:endParaRPr>
          </a:p>
        </p:txBody>
      </p:sp>
      <p:pic>
        <p:nvPicPr>
          <p:cNvPr id="93" name="" descr=""/>
          <p:cNvPicPr/>
          <p:nvPr/>
        </p:nvPicPr>
        <p:blipFill>
          <a:blip r:embed="rId1"/>
          <a:stretch/>
        </p:blipFill>
        <p:spPr>
          <a:xfrm>
            <a:off x="1371600" y="2514600"/>
            <a:ext cx="6650280" cy="4987800"/>
          </a:xfrm>
          <a:prstGeom prst="rect">
            <a:avLst/>
          </a:prstGeom>
          <a:ln>
            <a:noFill/>
          </a:ln>
        </p:spPr>
      </p:pic>
    </p:spTree>
  </p:cSld>
  <p:timing>
    <p:tnLst>
      <p:par>
        <p:cTn id="85" dur="indefinite" restart="never" nodeType="tmRoot">
          <p:childTnLst>
            <p:seq>
              <p:cTn id="86" nodeType="mainSeq">
                <p:childTnLst>
                  <p:par>
                    <p:cTn id="87" fill="freeze">
                      <p:stCondLst>
                        <p:cond delay="indefinite"/>
                      </p:stCondLst>
                      <p:childTnLst>
                        <p:par>
                          <p:cTn id="88" fill="freeze">
                            <p:stCondLst>
                              <p:cond delay="0"/>
                            </p:stCondLst>
                            <p:childTnLst>
                              <p:par>
                                <p:cTn id="89" nodeType="clickEffect" fill="hold" presetClass="entr" presetID="2" presetSubtype="4">
                                  <p:stCondLst>
                                    <p:cond delay="0"/>
                                  </p:stCondLst>
                                  <p:childTnLst>
                                    <p:set>
                                      <p:cBhvr>
                                        <p:cTn id="90" dur="1" fill="hold">
                                          <p:stCondLst>
                                            <p:cond delay="0"/>
                                          </p:stCondLst>
                                        </p:cTn>
                                        <p:tgtEl>
                                          <p:spTgt spid="92">
                                            <p:txEl>
                                              <p:pRg st="159" end="216"/>
                                            </p:txEl>
                                          </p:spTgt>
                                        </p:tgtEl>
                                        <p:attrNameLst>
                                          <p:attrName>style.visibility</p:attrName>
                                        </p:attrNameLst>
                                      </p:cBhvr>
                                      <p:to>
                                        <p:strVal val="visible"/>
                                      </p:to>
                                    </p:set>
                                    <p:anim calcmode="lin" valueType="num">
                                      <p:cBhvr additive="repl">
                                        <p:cTn id="91" dur="500" fill="hold"/>
                                        <p:tgtEl>
                                          <p:spTgt spid="92">
                                            <p:txEl>
                                              <p:pRg st="159" end="216"/>
                                            </p:txEl>
                                          </p:spTgt>
                                        </p:tgtEl>
                                        <p:attrNameLst>
                                          <p:attrName>ppt_x</p:attrName>
                                        </p:attrNameLst>
                                      </p:cBhvr>
                                      <p:tavLst>
                                        <p:tav tm="0">
                                          <p:val>
                                            <p:strVal val="#ppt_x"/>
                                          </p:val>
                                        </p:tav>
                                        <p:tav tm="100000">
                                          <p:val>
                                            <p:strVal val="#ppt_x"/>
                                          </p:val>
                                        </p:tav>
                                      </p:tavLst>
                                    </p:anim>
                                    <p:anim calcmode="lin" valueType="num">
                                      <p:cBhvr additive="repl">
                                        <p:cTn id="92" dur="500" fill="hold"/>
                                        <p:tgtEl>
                                          <p:spTgt spid="92">
                                            <p:txEl>
                                              <p:pRg st="159" end="216"/>
                                            </p:txEl>
                                          </p:spTgt>
                                        </p:tgtEl>
                                        <p:attrNameLst>
                                          <p:attrName>ppt_y</p:attrName>
                                        </p:attrNameLst>
                                      </p:cBhvr>
                                      <p:tavLst>
                                        <p:tav tm="0">
                                          <p:val>
                                            <p:strVal val="1+#ppt_h/2"/>
                                          </p:val>
                                        </p:tav>
                                        <p:tav tm="100000">
                                          <p:val>
                                            <p:strVal val="#ppt_y"/>
                                          </p:val>
                                        </p:tav>
                                      </p:tavLst>
                                    </p:anim>
                                  </p:childTnLst>
                                </p:cTn>
                              </p:par>
                            </p:childTnLst>
                          </p:cTn>
                        </p:par>
                      </p:childTnLst>
                    </p:cTn>
                  </p:par>
                  <p:par>
                    <p:cTn id="93" fill="freeze">
                      <p:stCondLst>
                        <p:cond delay="indefinite"/>
                      </p:stCondLst>
                      <p:childTnLst>
                        <p:par>
                          <p:cTn id="94" fill="freeze">
                            <p:stCondLst>
                              <p:cond delay="0"/>
                            </p:stCondLst>
                            <p:childTnLst>
                              <p:par>
                                <p:cTn id="95" nodeType="clickEffect" fill="hold" presetClass="entr" presetID="2" presetSubtype="4">
                                  <p:stCondLst>
                                    <p:cond delay="0"/>
                                  </p:stCondLst>
                                  <p:childTnLst>
                                    <p:set>
                                      <p:cBhvr>
                                        <p:cTn id="96" dur="1" fill="hold">
                                          <p:stCondLst>
                                            <p:cond delay="0"/>
                                          </p:stCondLst>
                                        </p:cTn>
                                        <p:tgtEl>
                                          <p:spTgt spid="92">
                                            <p:txEl>
                                              <p:pRg st="216" end="265"/>
                                            </p:txEl>
                                          </p:spTgt>
                                        </p:tgtEl>
                                        <p:attrNameLst>
                                          <p:attrName>style.visibility</p:attrName>
                                        </p:attrNameLst>
                                      </p:cBhvr>
                                      <p:to>
                                        <p:strVal val="visible"/>
                                      </p:to>
                                    </p:set>
                                    <p:anim calcmode="lin" valueType="num">
                                      <p:cBhvr additive="repl">
                                        <p:cTn id="97" dur="500" fill="hold"/>
                                        <p:tgtEl>
                                          <p:spTgt spid="92">
                                            <p:txEl>
                                              <p:pRg st="216" end="265"/>
                                            </p:txEl>
                                          </p:spTgt>
                                        </p:tgtEl>
                                        <p:attrNameLst>
                                          <p:attrName>ppt_x</p:attrName>
                                        </p:attrNameLst>
                                      </p:cBhvr>
                                      <p:tavLst>
                                        <p:tav tm="0">
                                          <p:val>
                                            <p:strVal val="#ppt_x"/>
                                          </p:val>
                                        </p:tav>
                                        <p:tav tm="100000">
                                          <p:val>
                                            <p:strVal val="#ppt_x"/>
                                          </p:val>
                                        </p:tav>
                                      </p:tavLst>
                                    </p:anim>
                                    <p:anim calcmode="lin" valueType="num">
                                      <p:cBhvr additive="repl">
                                        <p:cTn id="98" dur="500" fill="hold"/>
                                        <p:tgtEl>
                                          <p:spTgt spid="92">
                                            <p:txEl>
                                              <p:pRg st="216" end="265"/>
                                            </p:txEl>
                                          </p:spTgt>
                                        </p:tgtEl>
                                        <p:attrNameLst>
                                          <p:attrName>ppt_y</p:attrName>
                                        </p:attrNameLst>
                                      </p:cBhvr>
                                      <p:tavLst>
                                        <p:tav tm="0">
                                          <p:val>
                                            <p:strVal val="1+#ppt_h/2"/>
                                          </p:val>
                                        </p:tav>
                                        <p:tav tm="100000">
                                          <p:val>
                                            <p:strVal val="#ppt_y"/>
                                          </p:val>
                                        </p:tav>
                                      </p:tavLst>
                                    </p:anim>
                                  </p:childTnLst>
                                </p:cTn>
                              </p:par>
                            </p:childTnLst>
                          </p:cTn>
                        </p:par>
                      </p:childTnLst>
                    </p:cTn>
                  </p:par>
                  <p:par>
                    <p:cTn id="99" fill="freeze">
                      <p:stCondLst>
                        <p:cond delay="indefinite"/>
                      </p:stCondLst>
                      <p:childTnLst>
                        <p:par>
                          <p:cTn id="100" fill="freeze">
                            <p:stCondLst>
                              <p:cond delay="0"/>
                            </p:stCondLst>
                            <p:childTnLst>
                              <p:par>
                                <p:cTn id="101" nodeType="clickEffect" fill="hold" presetClass="entr" presetID="2" presetSubtype="4">
                                  <p:stCondLst>
                                    <p:cond delay="0"/>
                                  </p:stCondLst>
                                  <p:childTnLst>
                                    <p:set>
                                      <p:cBhvr>
                                        <p:cTn id="102" dur="1" fill="hold">
                                          <p:stCondLst>
                                            <p:cond delay="0"/>
                                          </p:stCondLst>
                                        </p:cTn>
                                        <p:tgtEl>
                                          <p:spTgt spid="93"/>
                                        </p:tgtEl>
                                        <p:attrNameLst>
                                          <p:attrName>style.visibility</p:attrName>
                                        </p:attrNameLst>
                                      </p:cBhvr>
                                      <p:to>
                                        <p:strVal val="visible"/>
                                      </p:to>
                                    </p:set>
                                    <p:anim calcmode="lin" valueType="num">
                                      <p:cBhvr additive="repl">
                                        <p:cTn id="103" dur="500" fill="hold"/>
                                        <p:tgtEl>
                                          <p:spTgt spid="93"/>
                                        </p:tgtEl>
                                        <p:attrNameLst>
                                          <p:attrName>ppt_x</p:attrName>
                                        </p:attrNameLst>
                                      </p:cBhvr>
                                      <p:tavLst>
                                        <p:tav tm="0">
                                          <p:val>
                                            <p:strVal val="#ppt_x"/>
                                          </p:val>
                                        </p:tav>
                                        <p:tav tm="100000">
                                          <p:val>
                                            <p:strVal val="#ppt_x"/>
                                          </p:val>
                                        </p:tav>
                                      </p:tavLst>
                                    </p:anim>
                                    <p:anim calcmode="lin" valueType="num">
                                      <p:cBhvr additive="repl">
                                        <p:cTn id="10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05" fill="freeze">
                      <p:stCondLst>
                        <p:cond delay="indefinite"/>
                      </p:stCondLst>
                      <p:childTnLst>
                        <p:par>
                          <p:cTn id="106" fill="freeze">
                            <p:stCondLst>
                              <p:cond delay="0"/>
                            </p:stCondLst>
                            <p:childTnLst>
                              <p:par>
                                <p:cTn id="107" nodeType="clickEffect" fill="hold" presetClass="exit" presetID="2" presetSubtype="4">
                                  <p:stCondLst>
                                    <p:cond delay="0"/>
                                  </p:stCondLst>
                                  <p:childTnLst>
                                    <p:anim calcmode="lin" valueType="num">
                                      <p:cBhvr additive="repl">
                                        <p:cTn id="108" dur="500"/>
                                        <p:tgtEl>
                                          <p:spTgt spid="93"/>
                                        </p:tgtEl>
                                        <p:attrNameLst>
                                          <p:attrName>ppt_x</p:attrName>
                                        </p:attrNameLst>
                                      </p:cBhvr>
                                      <p:tavLst>
                                        <p:tav tm="0">
                                          <p:val>
                                            <p:strVal val="#ppt_x"/>
                                          </p:val>
                                        </p:tav>
                                        <p:tav tm="100000">
                                          <p:val>
                                            <p:strVal val="#ppt_x"/>
                                          </p:val>
                                        </p:tav>
                                      </p:tavLst>
                                    </p:anim>
                                    <p:anim calcmode="lin" valueType="num">
                                      <p:cBhvr additive="repl">
                                        <p:cTn id="109" dur="500"/>
                                        <p:tgtEl>
                                          <p:spTgt spid="93"/>
                                        </p:tgtEl>
                                        <p:attrNameLst>
                                          <p:attrName>ppt_y</p:attrName>
                                        </p:attrNameLst>
                                      </p:cBhvr>
                                      <p:tavLst>
                                        <p:tav tm="0">
                                          <p:val>
                                            <p:strVal val="#ppt_y"/>
                                          </p:val>
                                        </p:tav>
                                        <p:tav tm="100000">
                                          <p:val>
                                            <p:strVal val="1+#ppt_h/2"/>
                                          </p:val>
                                        </p:tav>
                                      </p:tavLst>
                                    </p:anim>
                                    <p:set>
                                      <p:cBhvr>
                                        <p:cTn id="110" dur="1" fill="hold">
                                          <p:stCondLst>
                                            <p:cond delay="499"/>
                                          </p:stCondLst>
                                        </p:cTn>
                                        <p:tgtEl>
                                          <p:spTgt spid="93"/>
                                        </p:tgtEl>
                                        <p:attrNameLst>
                                          <p:attrName>style.visibility</p:attrName>
                                        </p:attrNameLst>
                                      </p:cBhvr>
                                      <p:to>
                                        <p:strVal val="hidden"/>
                                      </p:to>
                                    </p:set>
                                  </p:childTnLst>
                                </p:cTn>
                              </p:par>
                            </p:childTnLst>
                          </p:cTn>
                        </p:par>
                      </p:childTnLst>
                    </p:cTn>
                  </p:par>
                  <p:par>
                    <p:cTn id="111" fill="freeze">
                      <p:stCondLst>
                        <p:cond delay="indefinite"/>
                      </p:stCondLst>
                      <p:childTnLst>
                        <p:par>
                          <p:cTn id="112" fill="freeze">
                            <p:stCondLst>
                              <p:cond delay="0"/>
                            </p:stCondLst>
                            <p:childTnLst>
                              <p:par>
                                <p:cTn id="113" nodeType="clickEffect" fill="hold" presetClass="entr" presetID="2" presetSubtype="4">
                                  <p:stCondLst>
                                    <p:cond delay="0"/>
                                  </p:stCondLst>
                                  <p:childTnLst>
                                    <p:set>
                                      <p:cBhvr>
                                        <p:cTn id="114" dur="1" fill="hold">
                                          <p:stCondLst>
                                            <p:cond delay="0"/>
                                          </p:stCondLst>
                                        </p:cTn>
                                        <p:tgtEl>
                                          <p:spTgt spid="92">
                                            <p:txEl>
                                              <p:pRg st="266" end="308"/>
                                            </p:txEl>
                                          </p:spTgt>
                                        </p:tgtEl>
                                        <p:attrNameLst>
                                          <p:attrName>style.visibility</p:attrName>
                                        </p:attrNameLst>
                                      </p:cBhvr>
                                      <p:to>
                                        <p:strVal val="visible"/>
                                      </p:to>
                                    </p:set>
                                    <p:anim calcmode="lin" valueType="num">
                                      <p:cBhvr additive="repl">
                                        <p:cTn id="115" dur="500" fill="hold"/>
                                        <p:tgtEl>
                                          <p:spTgt spid="92">
                                            <p:txEl>
                                              <p:pRg st="266" end="308"/>
                                            </p:txEl>
                                          </p:spTgt>
                                        </p:tgtEl>
                                        <p:attrNameLst>
                                          <p:attrName>ppt_x</p:attrName>
                                        </p:attrNameLst>
                                      </p:cBhvr>
                                      <p:tavLst>
                                        <p:tav tm="0">
                                          <p:val>
                                            <p:strVal val="#ppt_x"/>
                                          </p:val>
                                        </p:tav>
                                        <p:tav tm="100000">
                                          <p:val>
                                            <p:strVal val="#ppt_x"/>
                                          </p:val>
                                        </p:tav>
                                      </p:tavLst>
                                    </p:anim>
                                    <p:anim calcmode="lin" valueType="num">
                                      <p:cBhvr additive="repl">
                                        <p:cTn id="116" dur="500" fill="hold"/>
                                        <p:tgtEl>
                                          <p:spTgt spid="92">
                                            <p:txEl>
                                              <p:pRg st="266" end="308"/>
                                            </p:txEl>
                                          </p:spTgt>
                                        </p:tgtEl>
                                        <p:attrNameLst>
                                          <p:attrName>ppt_y</p:attrName>
                                        </p:attrNameLst>
                                      </p:cBhvr>
                                      <p:tavLst>
                                        <p:tav tm="0">
                                          <p:val>
                                            <p:strVal val="1+#ppt_h/2"/>
                                          </p:val>
                                        </p:tav>
                                        <p:tav tm="100000">
                                          <p:val>
                                            <p:strVal val="#ppt_y"/>
                                          </p:val>
                                        </p:tav>
                                      </p:tavLst>
                                    </p:anim>
                                  </p:childTnLst>
                                </p:cTn>
                              </p:par>
                              <p:par>
                                <p:cTn id="117" nodeType="withEffect" fill="hold" presetClass="entr" presetID="2" presetSubtype="4">
                                  <p:stCondLst>
                                    <p:cond delay="0"/>
                                  </p:stCondLst>
                                  <p:childTnLst>
                                    <p:set>
                                      <p:cBhvr>
                                        <p:cTn id="118" dur="1" fill="hold">
                                          <p:stCondLst>
                                            <p:cond delay="0"/>
                                          </p:stCondLst>
                                        </p:cTn>
                                        <p:tgtEl>
                                          <p:spTgt spid="92">
                                            <p:txEl>
                                              <p:pRg st="308" end="357"/>
                                            </p:txEl>
                                          </p:spTgt>
                                        </p:tgtEl>
                                        <p:attrNameLst>
                                          <p:attrName>style.visibility</p:attrName>
                                        </p:attrNameLst>
                                      </p:cBhvr>
                                      <p:to>
                                        <p:strVal val="visible"/>
                                      </p:to>
                                    </p:set>
                                    <p:anim calcmode="lin" valueType="num">
                                      <p:cBhvr additive="repl">
                                        <p:cTn id="119" dur="500" fill="hold"/>
                                        <p:tgtEl>
                                          <p:spTgt spid="92">
                                            <p:txEl>
                                              <p:pRg st="308" end="357"/>
                                            </p:txEl>
                                          </p:spTgt>
                                        </p:tgtEl>
                                        <p:attrNameLst>
                                          <p:attrName>ppt_x</p:attrName>
                                        </p:attrNameLst>
                                      </p:cBhvr>
                                      <p:tavLst>
                                        <p:tav tm="0">
                                          <p:val>
                                            <p:strVal val="#ppt_x"/>
                                          </p:val>
                                        </p:tav>
                                        <p:tav tm="100000">
                                          <p:val>
                                            <p:strVal val="#ppt_x"/>
                                          </p:val>
                                        </p:tav>
                                      </p:tavLst>
                                    </p:anim>
                                    <p:anim calcmode="lin" valueType="num">
                                      <p:cBhvr additive="repl">
                                        <p:cTn id="120" dur="500" fill="hold"/>
                                        <p:tgtEl>
                                          <p:spTgt spid="92">
                                            <p:txEl>
                                              <p:pRg st="308" end="357"/>
                                            </p:txEl>
                                          </p:spTgt>
                                        </p:tgtEl>
                                        <p:attrNameLst>
                                          <p:attrName>ppt_y</p:attrName>
                                        </p:attrNameLst>
                                      </p:cBhvr>
                                      <p:tavLst>
                                        <p:tav tm="0">
                                          <p:val>
                                            <p:strVal val="1+#ppt_h/2"/>
                                          </p:val>
                                        </p:tav>
                                        <p:tav tm="100000">
                                          <p:val>
                                            <p:strVal val="#ppt_y"/>
                                          </p:val>
                                        </p:tav>
                                      </p:tavLst>
                                    </p:anim>
                                  </p:childTnLst>
                                </p:cTn>
                              </p:par>
                              <p:par>
                                <p:cTn id="121" nodeType="withEffect" fill="hold" presetClass="entr" presetID="2" presetSubtype="4">
                                  <p:stCondLst>
                                    <p:cond delay="0"/>
                                  </p:stCondLst>
                                  <p:childTnLst>
                                    <p:set>
                                      <p:cBhvr>
                                        <p:cTn id="122" dur="1" fill="hold">
                                          <p:stCondLst>
                                            <p:cond delay="0"/>
                                          </p:stCondLst>
                                        </p:cTn>
                                        <p:tgtEl>
                                          <p:spTgt spid="92">
                                            <p:txEl>
                                              <p:pRg st="357" end="411"/>
                                            </p:txEl>
                                          </p:spTgt>
                                        </p:tgtEl>
                                        <p:attrNameLst>
                                          <p:attrName>style.visibility</p:attrName>
                                        </p:attrNameLst>
                                      </p:cBhvr>
                                      <p:to>
                                        <p:strVal val="visible"/>
                                      </p:to>
                                    </p:set>
                                    <p:anim calcmode="lin" valueType="num">
                                      <p:cBhvr additive="repl">
                                        <p:cTn id="123" dur="500" fill="hold"/>
                                        <p:tgtEl>
                                          <p:spTgt spid="92">
                                            <p:txEl>
                                              <p:pRg st="357" end="411"/>
                                            </p:txEl>
                                          </p:spTgt>
                                        </p:tgtEl>
                                        <p:attrNameLst>
                                          <p:attrName>ppt_x</p:attrName>
                                        </p:attrNameLst>
                                      </p:cBhvr>
                                      <p:tavLst>
                                        <p:tav tm="0">
                                          <p:val>
                                            <p:strVal val="#ppt_x"/>
                                          </p:val>
                                        </p:tav>
                                        <p:tav tm="100000">
                                          <p:val>
                                            <p:strVal val="#ppt_x"/>
                                          </p:val>
                                        </p:tav>
                                      </p:tavLst>
                                    </p:anim>
                                    <p:anim calcmode="lin" valueType="num">
                                      <p:cBhvr additive="repl">
                                        <p:cTn id="124" dur="500" fill="hold"/>
                                        <p:tgtEl>
                                          <p:spTgt spid="92">
                                            <p:txEl>
                                              <p:pRg st="357" end="411"/>
                                            </p:txEl>
                                          </p:spTgt>
                                        </p:tgtEl>
                                        <p:attrNameLst>
                                          <p:attrName>ppt_y</p:attrName>
                                        </p:attrNameLst>
                                      </p:cBhvr>
                                      <p:tavLst>
                                        <p:tav tm="0">
                                          <p:val>
                                            <p:strVal val="1+#ppt_h/2"/>
                                          </p:val>
                                        </p:tav>
                                        <p:tav tm="100000">
                                          <p:val>
                                            <p:strVal val="#ppt_y"/>
                                          </p:val>
                                        </p:tav>
                                      </p:tavLst>
                                    </p:anim>
                                  </p:childTnLst>
                                </p:cTn>
                              </p:par>
                              <p:par>
                                <p:cTn id="125" nodeType="withEffect" fill="hold" presetClass="entr" presetID="2" presetSubtype="4">
                                  <p:stCondLst>
                                    <p:cond delay="0"/>
                                  </p:stCondLst>
                                  <p:childTnLst>
                                    <p:set>
                                      <p:cBhvr>
                                        <p:cTn id="126" dur="1" fill="hold">
                                          <p:stCondLst>
                                            <p:cond delay="0"/>
                                          </p:stCondLst>
                                        </p:cTn>
                                        <p:tgtEl>
                                          <p:spTgt spid="92">
                                            <p:txEl>
                                              <p:pRg st="411" end="465"/>
                                            </p:txEl>
                                          </p:spTgt>
                                        </p:tgtEl>
                                        <p:attrNameLst>
                                          <p:attrName>style.visibility</p:attrName>
                                        </p:attrNameLst>
                                      </p:cBhvr>
                                      <p:to>
                                        <p:strVal val="visible"/>
                                      </p:to>
                                    </p:set>
                                    <p:anim calcmode="lin" valueType="num">
                                      <p:cBhvr additive="repl">
                                        <p:cTn id="127" dur="500" fill="hold"/>
                                        <p:tgtEl>
                                          <p:spTgt spid="92">
                                            <p:txEl>
                                              <p:pRg st="411" end="465"/>
                                            </p:txEl>
                                          </p:spTgt>
                                        </p:tgtEl>
                                        <p:attrNameLst>
                                          <p:attrName>ppt_x</p:attrName>
                                        </p:attrNameLst>
                                      </p:cBhvr>
                                      <p:tavLst>
                                        <p:tav tm="0">
                                          <p:val>
                                            <p:strVal val="#ppt_x"/>
                                          </p:val>
                                        </p:tav>
                                        <p:tav tm="100000">
                                          <p:val>
                                            <p:strVal val="#ppt_x"/>
                                          </p:val>
                                        </p:tav>
                                      </p:tavLst>
                                    </p:anim>
                                    <p:anim calcmode="lin" valueType="num">
                                      <p:cBhvr additive="repl">
                                        <p:cTn id="128" dur="500" fill="hold"/>
                                        <p:tgtEl>
                                          <p:spTgt spid="92">
                                            <p:txEl>
                                              <p:pRg st="411" end="465"/>
                                            </p:txEl>
                                          </p:spTgt>
                                        </p:tgtEl>
                                        <p:attrNameLst>
                                          <p:attrName>ppt_y</p:attrName>
                                        </p:attrNameLst>
                                      </p:cBhvr>
                                      <p:tavLst>
                                        <p:tav tm="0">
                                          <p:val>
                                            <p:strVal val="1+#ppt_h/2"/>
                                          </p:val>
                                        </p:tav>
                                        <p:tav tm="100000">
                                          <p:val>
                                            <p:strVal val="#ppt_y"/>
                                          </p:val>
                                        </p:tav>
                                      </p:tavLst>
                                    </p:anim>
                                  </p:childTnLst>
                                </p:cTn>
                              </p:par>
                              <p:par>
                                <p:cTn id="129" nodeType="withEffect" fill="hold" presetClass="entr" presetID="2" presetSubtype="4">
                                  <p:stCondLst>
                                    <p:cond delay="0"/>
                                  </p:stCondLst>
                                  <p:childTnLst>
                                    <p:set>
                                      <p:cBhvr>
                                        <p:cTn id="130" dur="1" fill="hold">
                                          <p:stCondLst>
                                            <p:cond delay="0"/>
                                          </p:stCondLst>
                                        </p:cTn>
                                        <p:tgtEl>
                                          <p:spTgt spid="92">
                                            <p:txEl>
                                              <p:pRg st="465" end="519"/>
                                            </p:txEl>
                                          </p:spTgt>
                                        </p:tgtEl>
                                        <p:attrNameLst>
                                          <p:attrName>style.visibility</p:attrName>
                                        </p:attrNameLst>
                                      </p:cBhvr>
                                      <p:to>
                                        <p:strVal val="visible"/>
                                      </p:to>
                                    </p:set>
                                    <p:anim calcmode="lin" valueType="num">
                                      <p:cBhvr additive="repl">
                                        <p:cTn id="131" dur="500" fill="hold"/>
                                        <p:tgtEl>
                                          <p:spTgt spid="92">
                                            <p:txEl>
                                              <p:pRg st="465" end="519"/>
                                            </p:txEl>
                                          </p:spTgt>
                                        </p:tgtEl>
                                        <p:attrNameLst>
                                          <p:attrName>ppt_x</p:attrName>
                                        </p:attrNameLst>
                                      </p:cBhvr>
                                      <p:tavLst>
                                        <p:tav tm="0">
                                          <p:val>
                                            <p:strVal val="#ppt_x"/>
                                          </p:val>
                                        </p:tav>
                                        <p:tav tm="100000">
                                          <p:val>
                                            <p:strVal val="#ppt_x"/>
                                          </p:val>
                                        </p:tav>
                                      </p:tavLst>
                                    </p:anim>
                                    <p:anim calcmode="lin" valueType="num">
                                      <p:cBhvr additive="repl">
                                        <p:cTn id="132" dur="500" fill="hold"/>
                                        <p:tgtEl>
                                          <p:spTgt spid="92">
                                            <p:txEl>
                                              <p:pRg st="465" end="5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685800" y="457200"/>
            <a:ext cx="8366040" cy="1935360"/>
          </a:xfrm>
          <a:prstGeom prst="rect">
            <a:avLst/>
          </a:prstGeom>
          <a:noFill/>
          <a:ln>
            <a:noFill/>
          </a:ln>
        </p:spPr>
        <p:txBody>
          <a:bodyPr lIns="90000" rIns="90000" tIns="45000" bIns="45000"/>
          <a:p>
            <a:pPr algn="ctr"/>
            <a:r>
              <a:rPr b="1" lang="en-US" sz="2600" spc="-1" strike="noStrike">
                <a:solidFill>
                  <a:srgbClr val="000000"/>
                </a:solidFill>
                <a:uFill>
                  <a:solidFill>
                    <a:srgbClr val="ffffff"/>
                  </a:solidFill>
                </a:uFill>
                <a:latin typeface="Arial"/>
              </a:rPr>
              <a:t>Motion of the Earth and Seasons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Factor 1: directness of Sun’s rays.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pic>
        <p:nvPicPr>
          <p:cNvPr id="95" name="" descr=""/>
          <p:cNvPicPr/>
          <p:nvPr/>
        </p:nvPicPr>
        <p:blipFill>
          <a:blip r:embed="rId1"/>
          <a:stretch/>
        </p:blipFill>
        <p:spPr>
          <a:xfrm>
            <a:off x="251280" y="2057400"/>
            <a:ext cx="9142200" cy="533232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TextShape 1"/>
          <p:cNvSpPr txBox="1"/>
          <p:nvPr/>
        </p:nvSpPr>
        <p:spPr>
          <a:xfrm>
            <a:off x="397800" y="1107000"/>
            <a:ext cx="9466560" cy="6276240"/>
          </a:xfrm>
          <a:prstGeom prst="rect">
            <a:avLst/>
          </a:prstGeom>
          <a:noFill/>
          <a:ln>
            <a:noFill/>
          </a:ln>
        </p:spPr>
        <p:txBody>
          <a:bodyPr lIns="90000" rIns="90000" tIns="45000" bIns="45000"/>
          <a:p>
            <a:pPr>
              <a:lnSpc>
                <a:spcPct val="100000"/>
              </a:lnSpc>
            </a:pPr>
            <a:r>
              <a:rPr b="1" lang="en-US" sz="2400" spc="-1" strike="noStrike">
                <a:solidFill>
                  <a:srgbClr val="000000"/>
                </a:solidFill>
                <a:uFill>
                  <a:solidFill>
                    <a:srgbClr val="ffffff"/>
                  </a:solidFill>
                </a:uFill>
                <a:latin typeface="Arial"/>
              </a:rPr>
              <a:t>Constellations and Asterisms</a:t>
            </a:r>
            <a:endParaRPr b="0" lang="en-US" sz="2400" spc="-1" strike="noStrike">
              <a:solidFill>
                <a:srgbClr val="000000"/>
              </a:solidFill>
              <a:uFill>
                <a:solidFill>
                  <a:srgbClr val="ffffff"/>
                </a:solidFill>
              </a:uFill>
              <a:latin typeface="Times New Roman"/>
            </a:endParaRPr>
          </a:p>
          <a:p>
            <a:pPr>
              <a:lnSpc>
                <a:spcPct val="100000"/>
              </a:lnSpc>
            </a:pP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Constellation: a designated region in the sky containing one or more</a:t>
            </a: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	</a:t>
            </a:r>
            <a:r>
              <a:rPr b="0" lang="en-US" sz="2200" spc="-1" strike="noStrike">
                <a:solidFill>
                  <a:srgbClr val="000000"/>
                </a:solidFill>
                <a:uFill>
                  <a:solidFill>
                    <a:srgbClr val="ffffff"/>
                  </a:solidFill>
                </a:uFill>
                <a:latin typeface="Arial"/>
              </a:rPr>
              <a:t>	</a:t>
            </a:r>
            <a:r>
              <a:rPr b="0" lang="en-US" sz="2200" spc="-1" strike="noStrike">
                <a:solidFill>
                  <a:srgbClr val="000000"/>
                </a:solidFill>
                <a:uFill>
                  <a:solidFill>
                    <a:srgbClr val="ffffff"/>
                  </a:solidFill>
                </a:uFill>
                <a:latin typeface="Arial"/>
              </a:rPr>
              <a:t>historical star patterns.</a:t>
            </a: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	</a:t>
            </a:r>
            <a:r>
              <a:rPr b="0" lang="en-US" sz="2200" spc="-1" strike="noStrike">
                <a:solidFill>
                  <a:srgbClr val="000000"/>
                </a:solidFill>
                <a:uFill>
                  <a:solidFill>
                    <a:srgbClr val="ffffff"/>
                  </a:solidFill>
                </a:uFill>
                <a:latin typeface="Arial"/>
              </a:rPr>
              <a:t>	</a:t>
            </a:r>
            <a:r>
              <a:rPr b="0" lang="en-US" sz="2200" spc="-1" strike="noStrike">
                <a:solidFill>
                  <a:srgbClr val="000000"/>
                </a:solidFill>
                <a:uFill>
                  <a:solidFill>
                    <a:srgbClr val="ffffff"/>
                  </a:solidFill>
                </a:uFill>
                <a:latin typeface="Arial"/>
              </a:rPr>
              <a:t>Examples) Orion, Taurus, Ursa Major (see next slides)</a:t>
            </a:r>
            <a:endParaRPr b="0" lang="en-US" sz="2400" spc="-1" strike="noStrike">
              <a:solidFill>
                <a:srgbClr val="000000"/>
              </a:solidFill>
              <a:uFill>
                <a:solidFill>
                  <a:srgbClr val="ffffff"/>
                </a:solidFill>
              </a:uFill>
              <a:latin typeface="Times New Roman"/>
            </a:endParaRPr>
          </a:p>
          <a:p>
            <a:pPr>
              <a:lnSpc>
                <a:spcPct val="100000"/>
              </a:lnSpc>
            </a:pP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Asterism: a recognizable pattern of stars.</a:t>
            </a:r>
            <a:endParaRPr b="0" lang="en-US" sz="2400" spc="-1" strike="noStrike">
              <a:solidFill>
                <a:srgbClr val="000000"/>
              </a:solidFill>
              <a:uFill>
                <a:solidFill>
                  <a:srgbClr val="ffffff"/>
                </a:solidFill>
              </a:uFill>
              <a:latin typeface="Times New Roman"/>
            </a:endParaRPr>
          </a:p>
          <a:p>
            <a:pPr>
              <a:lnSpc>
                <a:spcPct val="100000"/>
              </a:lnSpc>
            </a:pP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Ex) Orion, the hunter  </a:t>
            </a: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Ex) Taurus, the bull;  the Pleiades; the Hyades</a:t>
            </a: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Ex) Ursa Major (the great bear);  the Big Dipper; La Cassarole </a:t>
            </a: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Ex) The Summer Triangle</a:t>
            </a: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Ex) The Coathanger (Brocchi's cluster)</a:t>
            </a:r>
            <a:endParaRPr b="0" lang="en-US" sz="2400" spc="-1" strike="noStrike">
              <a:solidFill>
                <a:srgbClr val="000000"/>
              </a:solidFill>
              <a:uFill>
                <a:solidFill>
                  <a:srgbClr val="ffffff"/>
                </a:solidFill>
              </a:uFill>
              <a:latin typeface="Times New Roman"/>
            </a:endParaRPr>
          </a:p>
          <a:p>
            <a:pPr>
              <a:lnSpc>
                <a:spcPct val="100000"/>
              </a:lnSpc>
            </a:pP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 88 total constellations</a:t>
            </a: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 More than 88 asterisms</a:t>
            </a:r>
            <a:endParaRPr b="0" lang="en-US" sz="2400" spc="-1" strike="noStrike">
              <a:solidFill>
                <a:srgbClr val="000000"/>
              </a:solidFill>
              <a:uFill>
                <a:solidFill>
                  <a:srgbClr val="ffffff"/>
                </a:solidFill>
              </a:uFill>
              <a:latin typeface="Times New Roman"/>
            </a:endParaRPr>
          </a:p>
          <a:p>
            <a:pPr>
              <a:lnSpc>
                <a:spcPct val="100000"/>
              </a:lnSpc>
            </a:pPr>
            <a:r>
              <a:rPr b="0" lang="en-US" sz="2200" spc="-1" strike="noStrike">
                <a:solidFill>
                  <a:srgbClr val="000000"/>
                </a:solidFill>
                <a:uFill>
                  <a:solidFill>
                    <a:srgbClr val="ffffff"/>
                  </a:solidFill>
                </a:uFill>
                <a:latin typeface="Arial"/>
              </a:rPr>
              <a:t>* Northern constellations named after Greek Mythological characters</a:t>
            </a:r>
            <a:endParaRPr b="0" lang="en-US" sz="2400" spc="-1" strike="noStrike">
              <a:solidFill>
                <a:srgbClr val="000000"/>
              </a:solidFill>
              <a:uFill>
                <a:solidFill>
                  <a:srgbClr val="ffffff"/>
                </a:solidFill>
              </a:uFill>
              <a:latin typeface="Times New Roman"/>
            </a:endParaRPr>
          </a:p>
          <a:p>
            <a:pPr>
              <a:lnSpc>
                <a:spcPct val="100000"/>
              </a:lnSpc>
            </a:pPr>
            <a:r>
              <a:rPr b="0" lang="en-US" sz="2400" spc="-1" strike="noStrike">
                <a:solidFill>
                  <a:srgbClr val="000000"/>
                </a:solidFill>
                <a:uFill>
                  <a:solidFill>
                    <a:srgbClr val="ffffff"/>
                  </a:solidFill>
                </a:uFill>
                <a:latin typeface="Times New Roman"/>
              </a:rPr>
              <a:t> </a:t>
            </a:r>
            <a:endParaRPr b="0" lang="en-US" sz="2400" spc="-1" strike="noStrike">
              <a:solidFill>
                <a:srgbClr val="000000"/>
              </a:solidFill>
              <a:uFill>
                <a:solidFill>
                  <a:srgbClr val="ffffff"/>
                </a:solidFill>
              </a:uFill>
              <a:latin typeface="Times New Roman"/>
            </a:endParaRPr>
          </a:p>
        </p:txBody>
      </p:sp>
      <p:sp>
        <p:nvSpPr>
          <p:cNvPr id="49" name="TextShape 2"/>
          <p:cNvSpPr txBox="1"/>
          <p:nvPr/>
        </p:nvSpPr>
        <p:spPr>
          <a:xfrm>
            <a:off x="523440" y="228600"/>
            <a:ext cx="4112640" cy="456120"/>
          </a:xfrm>
          <a:prstGeom prst="rect">
            <a:avLst/>
          </a:prstGeom>
          <a:noFill/>
          <a:ln>
            <a:noFill/>
          </a:ln>
        </p:spPr>
        <p:txBody>
          <a:bodyPr lIns="90000" rIns="90000" tIns="45000" bIns="45000"/>
          <a:p>
            <a:r>
              <a:rPr b="1" lang="en-US" sz="2400" spc="-1" strike="noStrike">
                <a:solidFill>
                  <a:srgbClr val="000000"/>
                </a:solidFill>
                <a:uFill>
                  <a:solidFill>
                    <a:srgbClr val="ffffff"/>
                  </a:solidFill>
                </a:uFill>
                <a:latin typeface="Arial"/>
              </a:rPr>
              <a:t>The Naked – Eye Universe</a:t>
            </a:r>
            <a:endParaRPr b="0" lang="en-US" sz="2400" spc="-1" strike="noStrike">
              <a:solidFill>
                <a:srgbClr val="000000"/>
              </a:solidFill>
              <a:uFill>
                <a:solidFill>
                  <a:srgbClr val="ffffff"/>
                </a:solidFill>
              </a:uFill>
              <a:latin typeface="Times New Roman"/>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685800" y="457200"/>
            <a:ext cx="8229600" cy="91440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Factor 2: length of daylight hours.</a:t>
            </a:r>
            <a:endParaRPr b="0" lang="en-US" sz="1800" spc="-1" strike="noStrike">
              <a:solidFill>
                <a:srgbClr val="000000"/>
              </a:solidFill>
              <a:uFill>
                <a:solidFill>
                  <a:srgbClr val="ffffff"/>
                </a:solidFill>
              </a:uFill>
              <a:latin typeface="Arial"/>
            </a:endParaRPr>
          </a:p>
        </p:txBody>
      </p:sp>
      <p:pic>
        <p:nvPicPr>
          <p:cNvPr id="97" name="" descr=""/>
          <p:cNvPicPr/>
          <p:nvPr/>
        </p:nvPicPr>
        <p:blipFill>
          <a:blip r:embed="rId1"/>
          <a:stretch/>
        </p:blipFill>
        <p:spPr>
          <a:xfrm>
            <a:off x="1708200" y="914400"/>
            <a:ext cx="6400800" cy="65142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567000" y="914400"/>
            <a:ext cx="9000000" cy="603072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Cause of seasons (cont.).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The astro.unl.edu site offers several useful simulators to help you </a:t>
            </a:r>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understand both Factor’s 1 and 2.  (You must unblock Flash.)</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Factor 1 (directness of Sun’s rays):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hlinkClick r:id="rId1"/>
              </a:rPr>
              <a:t>Sun’s rays simulator</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hlinkClick r:id="rId2"/>
              </a:rPr>
              <a:t>Seasons and ecliptic simulator</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Factor 2 (length of daylight hours):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hlinkClick r:id="rId3"/>
              </a:rPr>
              <a:t>Daylight Simulator</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Both:</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hlinkClick r:id="rId4"/>
              </a:rPr>
              <a:t>Sun Motions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419760" y="203040"/>
            <a:ext cx="8159040" cy="4422960"/>
          </a:xfrm>
          <a:prstGeom prst="rect">
            <a:avLst/>
          </a:prstGeom>
          <a:noFill/>
          <a:ln>
            <a:noFill/>
          </a:ln>
        </p:spPr>
        <p:txBody>
          <a:bodyPr lIns="90000" rIns="90000" tIns="45000" bIns="45000"/>
          <a:p>
            <a:r>
              <a:rPr b="1" lang="en-US" sz="2800" spc="-1" strike="noStrike">
                <a:solidFill>
                  <a:srgbClr val="000000"/>
                </a:solidFill>
                <a:uFill>
                  <a:solidFill>
                    <a:srgbClr val="ffffff"/>
                  </a:solidFill>
                </a:uFill>
                <a:latin typeface="Arial"/>
              </a:rPr>
              <a:t>Precession of the Equinoxes – </a:t>
            </a:r>
            <a:r>
              <a:rPr b="0" i="1" lang="en-US" sz="2600" spc="-1" strike="noStrike">
                <a:solidFill>
                  <a:srgbClr val="000000"/>
                </a:solidFill>
                <a:uFill>
                  <a:solidFill>
                    <a:srgbClr val="ffffff"/>
                  </a:solidFill>
                </a:uFill>
                <a:latin typeface="Arial"/>
              </a:rPr>
              <a:t>the reason the calendar year is different than the sidereal year.</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Arial"/>
              </a:rPr>
              <a:t>The Earth's spin axis is “wobbling”.</a:t>
            </a:r>
            <a:endParaRPr b="0" lang="en-US" sz="1800" spc="-1" strike="noStrike">
              <a:solidFill>
                <a:srgbClr val="000000"/>
              </a:solidFill>
              <a:uFill>
                <a:solidFill>
                  <a:srgbClr val="ffffff"/>
                </a:solidFill>
              </a:uFill>
              <a:latin typeface="Arial"/>
            </a:endParaRPr>
          </a:p>
          <a:p>
            <a:pPr>
              <a:buClr>
                <a:srgbClr val="000000"/>
              </a:buClr>
              <a:buSzPct val="45000"/>
              <a:buFont typeface="Wingdings" charset="2"/>
              <a:buChar char=""/>
            </a:pPr>
            <a:r>
              <a:rPr b="1" lang="en-US" sz="2800" spc="-1" strike="noStrike">
                <a:solidFill>
                  <a:srgbClr val="000000"/>
                </a:solidFill>
                <a:uFill>
                  <a:solidFill>
                    <a:srgbClr val="ffffff"/>
                  </a:solidFill>
                </a:uFill>
                <a:latin typeface="Arial"/>
              </a:rPr>
              <a:t>	</a:t>
            </a:r>
            <a:r>
              <a:rPr b="1" lang="en-US" sz="2800" spc="-1" strike="noStrike">
                <a:solidFill>
                  <a:srgbClr val="000000"/>
                </a:solidFill>
                <a:uFill>
                  <a:solidFill>
                    <a:srgbClr val="ffffff"/>
                  </a:solidFill>
                </a:uFill>
                <a:latin typeface="Arial"/>
              </a:rPr>
              <a:t>26,000 year period</a:t>
            </a:r>
            <a:endParaRPr b="0" lang="en-US" sz="1800" spc="-1" strike="noStrike">
              <a:solidFill>
                <a:srgbClr val="000000"/>
              </a:solidFill>
              <a:uFill>
                <a:solidFill>
                  <a:srgbClr val="ffffff"/>
                </a:solidFill>
              </a:uFill>
              <a:latin typeface="Arial"/>
            </a:endParaRPr>
          </a:p>
          <a:p>
            <a:pPr>
              <a:buClr>
                <a:srgbClr val="000000"/>
              </a:buClr>
              <a:buSzPct val="45000"/>
              <a:buFont typeface="Wingdings" charset="2"/>
              <a:buChar char=""/>
            </a:pPr>
            <a:r>
              <a:rPr b="1" lang="en-US" sz="2800" spc="-1" strike="noStrike">
                <a:solidFill>
                  <a:srgbClr val="000000"/>
                </a:solidFill>
                <a:uFill>
                  <a:solidFill>
                    <a:srgbClr val="ffffff"/>
                  </a:solidFill>
                </a:uFill>
                <a:latin typeface="Arial"/>
              </a:rPr>
              <a:t>   </a:t>
            </a:r>
            <a:r>
              <a:rPr b="1" lang="en-US" sz="2800" spc="-1" strike="noStrike">
                <a:solidFill>
                  <a:srgbClr val="000000"/>
                </a:solidFill>
                <a:uFill>
                  <a:solidFill>
                    <a:srgbClr val="ffffff"/>
                  </a:solidFill>
                </a:uFill>
                <a:latin typeface="Arial"/>
              </a:rPr>
              <a:t>Tilt remains 23.5 degrees</a:t>
            </a:r>
            <a:endParaRPr b="0" lang="en-US" sz="1800" spc="-1" strike="noStrike">
              <a:solidFill>
                <a:srgbClr val="000000"/>
              </a:solidFill>
              <a:uFill>
                <a:solidFill>
                  <a:srgbClr val="ffffff"/>
                </a:solidFill>
              </a:uFill>
              <a:latin typeface="Arial"/>
            </a:endParaRPr>
          </a:p>
          <a:p>
            <a:pPr>
              <a:buClr>
                <a:srgbClr val="000000"/>
              </a:buClr>
              <a:buSzPct val="45000"/>
              <a:buFont typeface="Wingdings" charset="2"/>
              <a:buChar char=""/>
            </a:pPr>
            <a:r>
              <a:rPr b="1" lang="en-US" sz="2800" spc="-1" strike="noStrike">
                <a:solidFill>
                  <a:srgbClr val="000000"/>
                </a:solidFill>
                <a:uFill>
                  <a:solidFill>
                    <a:srgbClr val="ffffff"/>
                  </a:solidFill>
                </a:uFill>
                <a:latin typeface="Arial"/>
              </a:rPr>
              <a:t>   </a:t>
            </a:r>
            <a:r>
              <a:rPr b="1" lang="en-US" sz="2800" spc="-1" strike="noStrike">
                <a:solidFill>
                  <a:srgbClr val="000000"/>
                </a:solidFill>
                <a:uFill>
                  <a:solidFill>
                    <a:srgbClr val="ffffff"/>
                  </a:solidFill>
                </a:uFill>
                <a:latin typeface="Arial"/>
              </a:rPr>
              <a:t>Seasons remain the same severity</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527760" y="671040"/>
            <a:ext cx="8159040" cy="4620600"/>
          </a:xfrm>
          <a:prstGeom prst="rect">
            <a:avLst/>
          </a:prstGeom>
          <a:noFill/>
          <a:ln>
            <a:noFill/>
          </a:ln>
        </p:spPr>
        <p:txBody>
          <a:bodyPr lIns="90000" rIns="90000" tIns="45000" bIns="45000"/>
          <a:p>
            <a:r>
              <a:rPr b="1" lang="en-US" sz="2800" spc="-1" strike="noStrike">
                <a:solidFill>
                  <a:srgbClr val="000000"/>
                </a:solidFill>
                <a:uFill>
                  <a:solidFill>
                    <a:srgbClr val="ffffff"/>
                  </a:solidFill>
                </a:uFill>
                <a:latin typeface="Arial"/>
              </a:rPr>
              <a:t>Precession </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400" spc="-1" strike="noStrike">
                <a:solidFill>
                  <a:srgbClr val="000000"/>
                </a:solidFill>
                <a:uFill>
                  <a:solidFill>
                    <a:srgbClr val="ffffff"/>
                  </a:solidFill>
                </a:uFill>
                <a:latin typeface="Arial"/>
              </a:rPr>
              <a:t>Gradual change of the </a:t>
            </a:r>
            <a:endParaRPr b="0" lang="en-US" sz="1800" spc="-1" strike="noStrike">
              <a:solidFill>
                <a:srgbClr val="000000"/>
              </a:solidFill>
              <a:uFill>
                <a:solidFill>
                  <a:srgbClr val="ffffff"/>
                </a:solidFill>
              </a:uFill>
              <a:latin typeface="Arial"/>
            </a:endParaRPr>
          </a:p>
          <a:p>
            <a:r>
              <a:rPr b="1" lang="en-US" sz="2400" spc="-1" strike="noStrike">
                <a:solidFill>
                  <a:srgbClr val="000000"/>
                </a:solidFill>
                <a:uFill>
                  <a:solidFill>
                    <a:srgbClr val="ffffff"/>
                  </a:solidFill>
                </a:uFill>
                <a:latin typeface="Arial"/>
              </a:rPr>
              <a:t> </a:t>
            </a:r>
            <a:r>
              <a:rPr b="1" lang="en-US" sz="2400" spc="-1" strike="noStrike">
                <a:solidFill>
                  <a:srgbClr val="000000"/>
                </a:solidFill>
                <a:uFill>
                  <a:solidFill>
                    <a:srgbClr val="ffffff"/>
                  </a:solidFill>
                </a:uFill>
                <a:latin typeface="Arial"/>
              </a:rPr>
              <a:t>NCP position.</a:t>
            </a:r>
            <a:endParaRPr b="0" lang="en-US" sz="1800" spc="-1" strike="noStrike">
              <a:solidFill>
                <a:srgbClr val="000000"/>
              </a:solidFill>
              <a:uFill>
                <a:solidFill>
                  <a:srgbClr val="ffffff"/>
                </a:solidFill>
              </a:uFill>
              <a:latin typeface="Arial"/>
            </a:endParaRPr>
          </a:p>
          <a:p>
            <a:r>
              <a:rPr b="1" lang="en-US" sz="2400" spc="-1" strike="noStrike">
                <a:solidFill>
                  <a:srgbClr val="000000"/>
                </a:solidFill>
                <a:uFill>
                  <a:solidFill>
                    <a:srgbClr val="ffffff"/>
                  </a:solidFill>
                </a:uFill>
                <a:latin typeface="Arial"/>
              </a:rPr>
              <a:t>Polestar was not always</a:t>
            </a:r>
            <a:endParaRPr b="0" lang="en-US" sz="1800" spc="-1" strike="noStrike">
              <a:solidFill>
                <a:srgbClr val="000000"/>
              </a:solidFill>
              <a:uFill>
                <a:solidFill>
                  <a:srgbClr val="ffffff"/>
                </a:solidFill>
              </a:uFill>
              <a:latin typeface="Arial"/>
            </a:endParaRPr>
          </a:p>
          <a:p>
            <a:r>
              <a:rPr b="1" lang="en-US" sz="2400" spc="-1" strike="noStrike">
                <a:solidFill>
                  <a:srgbClr val="000000"/>
                </a:solidFill>
                <a:uFill>
                  <a:solidFill>
                    <a:srgbClr val="ffffff"/>
                  </a:solidFill>
                </a:uFill>
                <a:latin typeface="Arial"/>
              </a:rPr>
              <a:t> </a:t>
            </a:r>
            <a:r>
              <a:rPr b="1" lang="en-US" sz="2400" spc="-1" strike="noStrike">
                <a:solidFill>
                  <a:srgbClr val="000000"/>
                </a:solidFill>
                <a:uFill>
                  <a:solidFill>
                    <a:srgbClr val="ffffff"/>
                  </a:solidFill>
                </a:uFill>
                <a:latin typeface="Arial"/>
              </a:rPr>
              <a:t>Polaris!</a:t>
            </a:r>
            <a:endParaRPr b="0" lang="en-US" sz="1800" spc="-1" strike="noStrike">
              <a:solidFill>
                <a:srgbClr val="000000"/>
              </a:solidFill>
              <a:uFill>
                <a:solidFill>
                  <a:srgbClr val="ffffff"/>
                </a:solidFill>
              </a:uFill>
              <a:latin typeface="Arial"/>
            </a:endParaRPr>
          </a:p>
        </p:txBody>
      </p:sp>
      <p:pic>
        <p:nvPicPr>
          <p:cNvPr id="101" name="" descr=""/>
          <p:cNvPicPr/>
          <p:nvPr/>
        </p:nvPicPr>
        <p:blipFill>
          <a:blip r:embed="rId1"/>
          <a:stretch/>
        </p:blipFill>
        <p:spPr>
          <a:xfrm>
            <a:off x="4463640" y="385200"/>
            <a:ext cx="5417640" cy="710244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527760" y="671040"/>
            <a:ext cx="8159040" cy="826560"/>
          </a:xfrm>
          <a:prstGeom prst="rect">
            <a:avLst/>
          </a:prstGeom>
          <a:noFill/>
          <a:ln>
            <a:noFill/>
          </a:ln>
        </p:spPr>
        <p:txBody>
          <a:bodyPr lIns="90000" rIns="90000" tIns="45000" bIns="45000"/>
          <a:p>
            <a:r>
              <a:rPr b="1" lang="en-US" sz="2800" spc="-1" strike="noStrike">
                <a:solidFill>
                  <a:srgbClr val="000000"/>
                </a:solidFill>
                <a:uFill>
                  <a:solidFill>
                    <a:srgbClr val="ffffff"/>
                  </a:solidFill>
                </a:uFill>
                <a:latin typeface="Arial"/>
              </a:rPr>
              <a:t>Precession </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pic>
        <p:nvPicPr>
          <p:cNvPr id="103" name="" descr=""/>
          <p:cNvPicPr/>
          <p:nvPr/>
        </p:nvPicPr>
        <p:blipFill>
          <a:blip r:embed="rId1"/>
          <a:stretch/>
        </p:blipFill>
        <p:spPr>
          <a:xfrm>
            <a:off x="2717280" y="333360"/>
            <a:ext cx="6546600" cy="704124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527760" y="311040"/>
            <a:ext cx="8159040" cy="1675800"/>
          </a:xfrm>
          <a:prstGeom prst="rect">
            <a:avLst/>
          </a:prstGeom>
          <a:noFill/>
          <a:ln>
            <a:noFill/>
          </a:ln>
        </p:spPr>
        <p:txBody>
          <a:bodyPr lIns="90000" rIns="90000" tIns="45000" bIns="45000"/>
          <a:p>
            <a:r>
              <a:rPr b="1" lang="en-US" sz="2800" spc="-1" strike="noStrike">
                <a:solidFill>
                  <a:srgbClr val="000000"/>
                </a:solidFill>
                <a:uFill>
                  <a:solidFill>
                    <a:srgbClr val="ffffff"/>
                  </a:solidFill>
                </a:uFill>
                <a:latin typeface="Arial"/>
              </a:rPr>
              <a:t>Precession </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Arial"/>
              </a:rPr>
              <a:t>Cause: the pull of the Moon and Sun on Earth's equatorial bulge exerts a Torque.</a:t>
            </a:r>
            <a:endParaRPr b="0" lang="en-US" sz="1800" spc="-1" strike="noStrike">
              <a:solidFill>
                <a:srgbClr val="000000"/>
              </a:solidFill>
              <a:uFill>
                <a:solidFill>
                  <a:srgbClr val="ffffff"/>
                </a:solidFill>
              </a:uFill>
              <a:latin typeface="Arial"/>
            </a:endParaRPr>
          </a:p>
        </p:txBody>
      </p:sp>
      <p:pic>
        <p:nvPicPr>
          <p:cNvPr id="105" name="" descr=""/>
          <p:cNvPicPr/>
          <p:nvPr/>
        </p:nvPicPr>
        <p:blipFill>
          <a:blip r:embed="rId1"/>
          <a:stretch/>
        </p:blipFill>
        <p:spPr>
          <a:xfrm>
            <a:off x="3240" y="2039040"/>
            <a:ext cx="10079640" cy="3572640"/>
          </a:xfrm>
          <a:prstGeom prst="rect">
            <a:avLst/>
          </a:prstGeom>
          <a:ln>
            <a:noFill/>
          </a:ln>
        </p:spPr>
      </p:pic>
      <p:sp>
        <p:nvSpPr>
          <p:cNvPr id="106" name="TextShape 2"/>
          <p:cNvSpPr txBox="1"/>
          <p:nvPr/>
        </p:nvSpPr>
        <p:spPr>
          <a:xfrm>
            <a:off x="313200" y="6172200"/>
            <a:ext cx="4731480" cy="858240"/>
          </a:xfrm>
          <a:prstGeom prst="rect">
            <a:avLst/>
          </a:prstGeom>
          <a:noFill/>
          <a:ln>
            <a:noFill/>
          </a:ln>
        </p:spPr>
        <p:txBody>
          <a:bodyPr lIns="90000" rIns="90000" tIns="45000" bIns="45000"/>
          <a:p>
            <a:r>
              <a:rPr b="1" lang="en-US" sz="1800" spc="-1" strike="noStrike">
                <a:solidFill>
                  <a:srgbClr val="000000"/>
                </a:solidFill>
                <a:uFill>
                  <a:solidFill>
                    <a:srgbClr val="ffffff"/>
                  </a:solidFill>
                </a:uFill>
                <a:latin typeface="Arial"/>
              </a:rPr>
              <a:t>Left: gravity from S and M are trying to tip</a:t>
            </a:r>
            <a:endParaRPr b="0" lang="en-US" sz="1800" spc="-1" strike="noStrike">
              <a:solidFill>
                <a:srgbClr val="000000"/>
              </a:solidFill>
              <a:uFill>
                <a:solidFill>
                  <a:srgbClr val="ffffff"/>
                </a:solidFill>
              </a:uFill>
              <a:latin typeface="Arial"/>
            </a:endParaRPr>
          </a:p>
          <a:p>
            <a:r>
              <a:rPr b="1" lang="en-US" sz="1800" spc="-1" strike="noStrike">
                <a:solidFill>
                  <a:srgbClr val="000000"/>
                </a:solidFill>
                <a:uFill>
                  <a:solidFill>
                    <a:srgbClr val="ffffff"/>
                  </a:solidFill>
                </a:uFill>
                <a:latin typeface="Arial"/>
              </a:rPr>
              <a:t>the spin axis UPRIGHT.</a:t>
            </a:r>
            <a:endParaRPr b="0" lang="en-US" sz="1800" spc="-1" strike="noStrike">
              <a:solidFill>
                <a:srgbClr val="000000"/>
              </a:solidFill>
              <a:uFill>
                <a:solidFill>
                  <a:srgbClr val="ffffff"/>
                </a:solidFill>
              </a:uFill>
              <a:latin typeface="Arial"/>
            </a:endParaRPr>
          </a:p>
          <a:p>
            <a:r>
              <a:rPr b="1" lang="en-US" sz="1800" spc="-1" strike="noStrike">
                <a:solidFill>
                  <a:srgbClr val="000000"/>
                </a:solidFill>
                <a:uFill>
                  <a:solidFill>
                    <a:srgbClr val="ffffff"/>
                  </a:solidFill>
                </a:uFill>
                <a:latin typeface="Arial"/>
              </a:rPr>
              <a:t>Pole precesses CW seen from above.</a:t>
            </a:r>
            <a:endParaRPr b="0" lang="en-US" sz="1800" spc="-1" strike="noStrike">
              <a:solidFill>
                <a:srgbClr val="000000"/>
              </a:solidFill>
              <a:uFill>
                <a:solidFill>
                  <a:srgbClr val="ffffff"/>
                </a:solidFill>
              </a:uFill>
              <a:latin typeface="Arial"/>
            </a:endParaRPr>
          </a:p>
        </p:txBody>
      </p:sp>
      <p:sp>
        <p:nvSpPr>
          <p:cNvPr id="107" name="TextShape 3"/>
          <p:cNvSpPr txBox="1"/>
          <p:nvPr/>
        </p:nvSpPr>
        <p:spPr>
          <a:xfrm>
            <a:off x="5425200" y="6172560"/>
            <a:ext cx="4746600" cy="858240"/>
          </a:xfrm>
          <a:prstGeom prst="rect">
            <a:avLst/>
          </a:prstGeom>
          <a:noFill/>
          <a:ln>
            <a:noFill/>
          </a:ln>
        </p:spPr>
        <p:txBody>
          <a:bodyPr lIns="90000" rIns="90000" tIns="45000" bIns="45000"/>
          <a:p>
            <a:r>
              <a:rPr b="1" lang="en-US" sz="1800" spc="-1" strike="noStrike">
                <a:solidFill>
                  <a:srgbClr val="000000"/>
                </a:solidFill>
                <a:uFill>
                  <a:solidFill>
                    <a:srgbClr val="ffffff"/>
                  </a:solidFill>
                </a:uFill>
                <a:latin typeface="Arial"/>
              </a:rPr>
              <a:t>Right: gravity is trying to tip the spin axis </a:t>
            </a:r>
            <a:endParaRPr b="0" lang="en-US" sz="1800" spc="-1" strike="noStrike">
              <a:solidFill>
                <a:srgbClr val="000000"/>
              </a:solidFill>
              <a:uFill>
                <a:solidFill>
                  <a:srgbClr val="ffffff"/>
                </a:solidFill>
              </a:uFill>
              <a:latin typeface="Arial"/>
            </a:endParaRPr>
          </a:p>
          <a:p>
            <a:r>
              <a:rPr b="1" lang="en-US" sz="1800" spc="-1" strike="noStrike">
                <a:solidFill>
                  <a:srgbClr val="000000"/>
                </a:solidFill>
                <a:uFill>
                  <a:solidFill>
                    <a:srgbClr val="ffffff"/>
                  </a:solidFill>
                </a:uFill>
                <a:latin typeface="Arial"/>
              </a:rPr>
              <a:t>OVER.</a:t>
            </a:r>
            <a:endParaRPr b="0" lang="en-US" sz="1800" spc="-1" strike="noStrike">
              <a:solidFill>
                <a:srgbClr val="000000"/>
              </a:solidFill>
              <a:uFill>
                <a:solidFill>
                  <a:srgbClr val="ffffff"/>
                </a:solidFill>
              </a:uFill>
              <a:latin typeface="Arial"/>
            </a:endParaRPr>
          </a:p>
          <a:p>
            <a:r>
              <a:rPr b="1" lang="en-US" sz="1800" spc="-1" strike="noStrike">
                <a:solidFill>
                  <a:srgbClr val="000000"/>
                </a:solidFill>
                <a:uFill>
                  <a:solidFill>
                    <a:srgbClr val="ffffff"/>
                  </a:solidFill>
                </a:uFill>
                <a:latin typeface="Arial"/>
              </a:rPr>
              <a:t>Pole precesses CCW seen from above.</a:t>
            </a:r>
            <a:r>
              <a:rPr b="0" lang="en-US" sz="1800" spc="-1" strike="noStrike">
                <a:solidFill>
                  <a:srgbClr val="000000"/>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527760" y="671040"/>
            <a:ext cx="8159040" cy="2864880"/>
          </a:xfrm>
          <a:prstGeom prst="rect">
            <a:avLst/>
          </a:prstGeom>
          <a:noFill/>
          <a:ln>
            <a:noFill/>
          </a:ln>
        </p:spPr>
        <p:txBody>
          <a:bodyPr lIns="90000" rIns="90000" tIns="45000" bIns="45000"/>
          <a:p>
            <a:r>
              <a:rPr b="1" lang="en-US" sz="2800" spc="-1" strike="noStrike">
                <a:solidFill>
                  <a:srgbClr val="000000"/>
                </a:solidFill>
                <a:uFill>
                  <a:solidFill>
                    <a:srgbClr val="ffffff"/>
                  </a:solidFill>
                </a:uFill>
                <a:latin typeface="Arial"/>
              </a:rPr>
              <a:t>Precession (of the Equinoxes)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Arial"/>
              </a:rPr>
              <a:t>Consequences</a:t>
            </a:r>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Arial"/>
              </a:rPr>
              <a:t>1) The NCP is changing position rel to stars</a:t>
            </a:r>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Arial"/>
              </a:rPr>
              <a:t>2) The equatorial coordinates (RA and DEC) of stars slowly change with time. → We need to specify “Epoch” of coordinates. </a:t>
            </a:r>
            <a:endParaRPr b="0" lang="en-US" sz="1800" spc="-1" strike="noStrike">
              <a:solidFill>
                <a:srgbClr val="000000"/>
              </a:solidFill>
              <a:uFill>
                <a:solidFill>
                  <a:srgbClr val="ffffff"/>
                </a:solidFill>
              </a:uFill>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806400" y="313200"/>
            <a:ext cx="5147280" cy="45936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Coordinate Systems for the sky</a:t>
            </a:r>
            <a:endParaRPr b="0" lang="en-US" sz="1800" spc="-1" strike="noStrike">
              <a:solidFill>
                <a:srgbClr val="000000"/>
              </a:solidFill>
              <a:uFill>
                <a:solidFill>
                  <a:srgbClr val="ffffff"/>
                </a:solidFill>
              </a:uFill>
              <a:latin typeface="Arial"/>
            </a:endParaRPr>
          </a:p>
        </p:txBody>
      </p:sp>
      <p:sp>
        <p:nvSpPr>
          <p:cNvPr id="110" name="TextShape 2"/>
          <p:cNvSpPr txBox="1"/>
          <p:nvPr/>
        </p:nvSpPr>
        <p:spPr>
          <a:xfrm>
            <a:off x="842400" y="1252800"/>
            <a:ext cx="8463600" cy="3492000"/>
          </a:xfrm>
          <a:prstGeom prst="rect">
            <a:avLst/>
          </a:prstGeom>
          <a:noFill/>
          <a:ln>
            <a:noFill/>
          </a:ln>
        </p:spPr>
        <p:txBody>
          <a:bodyPr lIns="90000" rIns="90000" tIns="45000" bIns="45000"/>
          <a:p>
            <a:r>
              <a:rPr b="1" lang="en-US" sz="2200" spc="-1" strike="noStrike" u="sng">
                <a:solidFill>
                  <a:srgbClr val="000000"/>
                </a:solidFill>
                <a:uFill>
                  <a:solidFill>
                    <a:srgbClr val="ffffff"/>
                  </a:solidFill>
                </a:uFill>
                <a:latin typeface="Arial"/>
              </a:rPr>
              <a:t>Altazimuth coordinate system</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Uses the horizon for it's zeropoints.</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A star's coordinates are different for observers on different parts of Earth</a:t>
            </a:r>
            <a:endParaRPr b="0" lang="en-US" sz="1800" spc="-1" strike="noStrike">
              <a:solidFill>
                <a:srgbClr val="000000"/>
              </a:solidFill>
              <a:uFill>
                <a:solidFill>
                  <a:srgbClr val="ffffff"/>
                </a:solidFill>
              </a:uFill>
              <a:latin typeface="Arial"/>
            </a:endParaRPr>
          </a:p>
          <a:p>
            <a:r>
              <a:rPr b="1" i="1" lang="en-US" sz="2000" spc="-1" strike="noStrike">
                <a:solidFill>
                  <a:srgbClr val="000000"/>
                </a:solidFill>
                <a:uFill>
                  <a:solidFill>
                    <a:srgbClr val="ffffff"/>
                  </a:solidFill>
                </a:uFill>
                <a:latin typeface="Arial"/>
              </a:rPr>
              <a:t>Altitude</a:t>
            </a:r>
            <a:r>
              <a:rPr b="1" lang="en-US" sz="2000" spc="-1" strike="noStrike">
                <a:solidFill>
                  <a:srgbClr val="000000"/>
                </a:solidFill>
                <a:uFill>
                  <a:solidFill>
                    <a:srgbClr val="ffffff"/>
                  </a:solidFill>
                </a:uFill>
                <a:latin typeface="Arial"/>
              </a:rPr>
              <a:t> = angle measured above (or below) the horizon in degrees.</a:t>
            </a:r>
            <a:endParaRPr b="0" lang="en-US" sz="1800" spc="-1" strike="noStrike">
              <a:solidFill>
                <a:srgbClr val="000000"/>
              </a:solidFill>
              <a:uFill>
                <a:solidFill>
                  <a:srgbClr val="ffffff"/>
                </a:solidFill>
              </a:uFill>
              <a:latin typeface="Arial"/>
            </a:endParaRPr>
          </a:p>
          <a:p>
            <a:r>
              <a:rPr b="1" i="1" lang="en-US" sz="2000" spc="-1" strike="noStrike">
                <a:solidFill>
                  <a:srgbClr val="000000"/>
                </a:solidFill>
                <a:uFill>
                  <a:solidFill>
                    <a:srgbClr val="ffffff"/>
                  </a:solidFill>
                </a:uFill>
                <a:latin typeface="Arial"/>
              </a:rPr>
              <a:t>Azimuth</a:t>
            </a:r>
            <a:r>
              <a:rPr b="1" lang="en-US" sz="2000" spc="-1" strike="noStrike">
                <a:solidFill>
                  <a:srgbClr val="000000"/>
                </a:solidFill>
                <a:uFill>
                  <a:solidFill>
                    <a:srgbClr val="ffffff"/>
                  </a:solidFill>
                </a:uFill>
                <a:latin typeface="Arial"/>
              </a:rPr>
              <a:t> = angle measured along the horizon in degrees such that 0</a:t>
            </a:r>
            <a:r>
              <a:rPr b="1" lang="en-US" sz="2000" spc="-1" strike="noStrike">
                <a:solidFill>
                  <a:srgbClr val="000000"/>
                </a:solidFill>
                <a:uFill>
                  <a:solidFill>
                    <a:srgbClr val="ffffff"/>
                  </a:solidFill>
                </a:uFill>
                <a:latin typeface="Arial"/>
                <a:ea typeface="Arial"/>
              </a:rPr>
              <a:t>º</a:t>
            </a:r>
            <a:r>
              <a:rPr b="1" lang="en-US" sz="2000" spc="-1" strike="noStrike">
                <a:solidFill>
                  <a:srgbClr val="000000"/>
                </a:solidFill>
                <a:uFill>
                  <a:solidFill>
                    <a:srgbClr val="ffffff"/>
                  </a:solidFill>
                </a:uFill>
                <a:latin typeface="Arial"/>
              </a:rPr>
              <a:t> azimuth is due North, 90</a:t>
            </a:r>
            <a:r>
              <a:rPr b="1" lang="en-US" sz="2000" spc="-1" strike="noStrike">
                <a:solidFill>
                  <a:srgbClr val="000000"/>
                </a:solidFill>
                <a:uFill>
                  <a:solidFill>
                    <a:srgbClr val="ffffff"/>
                  </a:solidFill>
                </a:uFill>
                <a:latin typeface="Arial"/>
                <a:ea typeface="Arial"/>
              </a:rPr>
              <a:t>º</a:t>
            </a:r>
            <a:r>
              <a:rPr b="1" lang="en-US" sz="2000" spc="-1" strike="noStrike">
                <a:solidFill>
                  <a:srgbClr val="000000"/>
                </a:solidFill>
                <a:uFill>
                  <a:solidFill>
                    <a:srgbClr val="ffffff"/>
                  </a:solidFill>
                </a:uFill>
                <a:latin typeface="Arial"/>
              </a:rPr>
              <a:t> is due East, etc.</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Ex) Polaris</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           </a:t>
            </a:r>
            <a:r>
              <a:rPr b="1" lang="en-US" sz="2000" spc="-1" strike="noStrike">
                <a:solidFill>
                  <a:srgbClr val="000000"/>
                </a:solidFill>
                <a:uFill>
                  <a:solidFill>
                    <a:srgbClr val="ffffff"/>
                  </a:solidFill>
                </a:uFill>
                <a:latin typeface="Arial"/>
              </a:rPr>
              <a:t>Altitude = 40.75 degrees  (our latitude)</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           </a:t>
            </a:r>
            <a:r>
              <a:rPr b="1" lang="en-US" sz="2000" spc="-1" strike="noStrike">
                <a:solidFill>
                  <a:srgbClr val="000000"/>
                </a:solidFill>
                <a:uFill>
                  <a:solidFill>
                    <a:srgbClr val="ffffff"/>
                  </a:solidFill>
                </a:uFill>
                <a:latin typeface="Arial"/>
              </a:rPr>
              <a:t>Azimuth = 0 degrees  (straight above N on horizon)</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806400" y="313200"/>
            <a:ext cx="5147280" cy="45936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Coordinate Systems for the sky</a:t>
            </a:r>
            <a:endParaRPr b="0" lang="en-US" sz="1800" spc="-1" strike="noStrike">
              <a:solidFill>
                <a:srgbClr val="000000"/>
              </a:solidFill>
              <a:uFill>
                <a:solidFill>
                  <a:srgbClr val="ffffff"/>
                </a:solidFill>
              </a:uFill>
              <a:latin typeface="Arial"/>
            </a:endParaRPr>
          </a:p>
        </p:txBody>
      </p:sp>
      <p:sp>
        <p:nvSpPr>
          <p:cNvPr id="112" name="TextShape 2"/>
          <p:cNvSpPr txBox="1"/>
          <p:nvPr/>
        </p:nvSpPr>
        <p:spPr>
          <a:xfrm>
            <a:off x="842400" y="1252800"/>
            <a:ext cx="8463600" cy="578772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Altazimuth coordinate system</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Uses the horizon for it's zeropoints.</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A star's coordinates are different for observers on different parts of Earth</a:t>
            </a:r>
            <a:endParaRPr b="0" lang="en-US" sz="1800" spc="-1" strike="noStrike">
              <a:solidFill>
                <a:srgbClr val="000000"/>
              </a:solidFill>
              <a:uFill>
                <a:solidFill>
                  <a:srgbClr val="ffffff"/>
                </a:solidFill>
              </a:uFill>
              <a:latin typeface="Arial"/>
            </a:endParaRPr>
          </a:p>
          <a:p>
            <a:r>
              <a:rPr b="1" i="1" lang="en-US" sz="2000" spc="-1" strike="noStrike">
                <a:solidFill>
                  <a:srgbClr val="000000"/>
                </a:solidFill>
                <a:uFill>
                  <a:solidFill>
                    <a:srgbClr val="ffffff"/>
                  </a:solidFill>
                </a:uFill>
                <a:latin typeface="Arial"/>
              </a:rPr>
              <a:t>Altitude</a:t>
            </a:r>
            <a:r>
              <a:rPr b="1" lang="en-US" sz="2000" spc="-1" strike="noStrike">
                <a:solidFill>
                  <a:srgbClr val="000000"/>
                </a:solidFill>
                <a:uFill>
                  <a:solidFill>
                    <a:srgbClr val="ffffff"/>
                  </a:solidFill>
                </a:uFill>
                <a:latin typeface="Arial"/>
              </a:rPr>
              <a:t> = angle measured above (or below) the horizon in degrees.</a:t>
            </a:r>
            <a:endParaRPr b="0" lang="en-US" sz="1800" spc="-1" strike="noStrike">
              <a:solidFill>
                <a:srgbClr val="000000"/>
              </a:solidFill>
              <a:uFill>
                <a:solidFill>
                  <a:srgbClr val="ffffff"/>
                </a:solidFill>
              </a:uFill>
              <a:latin typeface="Arial"/>
            </a:endParaRPr>
          </a:p>
          <a:p>
            <a:r>
              <a:rPr b="1" i="1" lang="en-US" sz="2000" spc="-1" strike="noStrike">
                <a:solidFill>
                  <a:srgbClr val="000000"/>
                </a:solidFill>
                <a:uFill>
                  <a:solidFill>
                    <a:srgbClr val="ffffff"/>
                  </a:solidFill>
                </a:uFill>
                <a:latin typeface="Arial"/>
              </a:rPr>
              <a:t>Azimuth</a:t>
            </a:r>
            <a:r>
              <a:rPr b="1" lang="en-US" sz="2000" spc="-1" strike="noStrike">
                <a:solidFill>
                  <a:srgbClr val="000000"/>
                </a:solidFill>
                <a:uFill>
                  <a:solidFill>
                    <a:srgbClr val="ffffff"/>
                  </a:solidFill>
                </a:uFill>
                <a:latin typeface="Arial"/>
              </a:rPr>
              <a:t> = angle measured along the horizon in degrees such that 0</a:t>
            </a:r>
            <a:r>
              <a:rPr b="1" lang="en-US" sz="2000" spc="-1" strike="noStrike">
                <a:solidFill>
                  <a:srgbClr val="000000"/>
                </a:solidFill>
                <a:uFill>
                  <a:solidFill>
                    <a:srgbClr val="ffffff"/>
                  </a:solidFill>
                </a:uFill>
                <a:latin typeface="Arial"/>
                <a:ea typeface="Arial"/>
              </a:rPr>
              <a:t>º</a:t>
            </a:r>
            <a:r>
              <a:rPr b="1" lang="en-US" sz="2000" spc="-1" strike="noStrike">
                <a:solidFill>
                  <a:srgbClr val="000000"/>
                </a:solidFill>
                <a:uFill>
                  <a:solidFill>
                    <a:srgbClr val="ffffff"/>
                  </a:solidFill>
                </a:uFill>
                <a:latin typeface="Arial"/>
              </a:rPr>
              <a:t> azimuth is due North, 90</a:t>
            </a:r>
            <a:r>
              <a:rPr b="1" lang="en-US" sz="2000" spc="-1" strike="noStrike">
                <a:solidFill>
                  <a:srgbClr val="000000"/>
                </a:solidFill>
                <a:uFill>
                  <a:solidFill>
                    <a:srgbClr val="ffffff"/>
                  </a:solidFill>
                </a:uFill>
                <a:latin typeface="Arial"/>
                <a:ea typeface="Arial"/>
              </a:rPr>
              <a:t>º</a:t>
            </a:r>
            <a:r>
              <a:rPr b="1" lang="en-US" sz="2000" spc="-1" strike="noStrike">
                <a:solidFill>
                  <a:srgbClr val="000000"/>
                </a:solidFill>
                <a:uFill>
                  <a:solidFill>
                    <a:srgbClr val="ffffff"/>
                  </a:solidFill>
                </a:uFill>
                <a:latin typeface="Arial"/>
              </a:rPr>
              <a:t> is due East, etc.</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Ex) Polaris</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           </a:t>
            </a:r>
            <a:r>
              <a:rPr b="1" lang="en-US" sz="2000" spc="-1" strike="noStrike">
                <a:solidFill>
                  <a:srgbClr val="000000"/>
                </a:solidFill>
                <a:uFill>
                  <a:solidFill>
                    <a:srgbClr val="ffffff"/>
                  </a:solidFill>
                </a:uFill>
                <a:latin typeface="Arial"/>
              </a:rPr>
              <a:t>Altitude = 40.75 degrees  (our latitude)</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           </a:t>
            </a:r>
            <a:r>
              <a:rPr b="1" lang="en-US" sz="2000" spc="-1" strike="noStrike">
                <a:solidFill>
                  <a:srgbClr val="000000"/>
                </a:solidFill>
                <a:uFill>
                  <a:solidFill>
                    <a:srgbClr val="ffffff"/>
                  </a:solidFill>
                </a:uFill>
                <a:latin typeface="Arial"/>
              </a:rPr>
              <a:t>Azimuth = 0 degrees  (straight above N on horizon)</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u="sng">
                <a:solidFill>
                  <a:srgbClr val="000000"/>
                </a:solidFill>
                <a:uFill>
                  <a:solidFill>
                    <a:srgbClr val="ffffff"/>
                  </a:solidFill>
                </a:uFill>
                <a:latin typeface="Arial"/>
              </a:rPr>
              <a:t>Equatorial (or Celestial) coordinate system</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Uses the Celestial equator and ecliptic to define zeropoints.</a:t>
            </a:r>
            <a:endParaRPr b="0" lang="en-US" sz="1800" spc="-1" strike="noStrike">
              <a:solidFill>
                <a:srgbClr val="000000"/>
              </a:solidFill>
              <a:uFill>
                <a:solidFill>
                  <a:srgbClr val="ffffff"/>
                </a:solidFill>
              </a:uFill>
              <a:latin typeface="Arial"/>
            </a:endParaRPr>
          </a:p>
          <a:p>
            <a:r>
              <a:rPr b="1" lang="en-US" sz="2000" spc="-1" strike="noStrike">
                <a:solidFill>
                  <a:srgbClr val="000000"/>
                </a:solidFill>
                <a:uFill>
                  <a:solidFill>
                    <a:srgbClr val="ffffff"/>
                  </a:solidFill>
                </a:uFill>
                <a:latin typeface="Arial"/>
              </a:rPr>
              <a:t>A star's coordinates are the same for all observers!</a:t>
            </a:r>
            <a:endParaRPr b="0" lang="en-US" sz="1800" spc="-1" strike="noStrike">
              <a:solidFill>
                <a:srgbClr val="000000"/>
              </a:solidFill>
              <a:uFill>
                <a:solidFill>
                  <a:srgbClr val="ffffff"/>
                </a:solidFill>
              </a:uFill>
              <a:latin typeface="Arial"/>
            </a:endParaRPr>
          </a:p>
          <a:p>
            <a:r>
              <a:rPr b="1" i="1" lang="en-US" sz="2000" spc="-1" strike="noStrike">
                <a:solidFill>
                  <a:srgbClr val="000000"/>
                </a:solidFill>
                <a:uFill>
                  <a:solidFill>
                    <a:srgbClr val="ffffff"/>
                  </a:solidFill>
                </a:uFill>
                <a:latin typeface="Arial"/>
              </a:rPr>
              <a:t>Right Ascension</a:t>
            </a:r>
            <a:r>
              <a:rPr b="1" lang="en-US" sz="2000" spc="-1" strike="noStrike">
                <a:solidFill>
                  <a:srgbClr val="000000"/>
                </a:solidFill>
                <a:uFill>
                  <a:solidFill>
                    <a:srgbClr val="ffffff"/>
                  </a:solidFill>
                </a:uFill>
                <a:latin typeface="Arial"/>
              </a:rPr>
              <a:t>, RA = distance measured in hours, minutes and seconds along the celestial equator such that RA=0h at the vernal equinox and RA=6h at the Summer Solstice.</a:t>
            </a:r>
            <a:endParaRPr b="0" lang="en-US" sz="1800" spc="-1" strike="noStrike">
              <a:solidFill>
                <a:srgbClr val="000000"/>
              </a:solidFill>
              <a:uFill>
                <a:solidFill>
                  <a:srgbClr val="ffffff"/>
                </a:solidFill>
              </a:uFill>
              <a:latin typeface="Arial"/>
            </a:endParaRPr>
          </a:p>
          <a:p>
            <a:r>
              <a:rPr b="1" i="1" lang="en-US" sz="2000" spc="-1" strike="noStrike">
                <a:solidFill>
                  <a:srgbClr val="000000"/>
                </a:solidFill>
                <a:uFill>
                  <a:solidFill>
                    <a:srgbClr val="ffffff"/>
                  </a:solidFill>
                </a:uFill>
                <a:latin typeface="Arial"/>
              </a:rPr>
              <a:t>Declination</a:t>
            </a:r>
            <a:r>
              <a:rPr b="1" lang="en-US" sz="2000" spc="-1" strike="noStrike">
                <a:solidFill>
                  <a:srgbClr val="000000"/>
                </a:solidFill>
                <a:uFill>
                  <a:solidFill>
                    <a:srgbClr val="ffffff"/>
                  </a:solidFill>
                </a:uFill>
                <a:latin typeface="Arial"/>
              </a:rPr>
              <a:t>, DEC = Angle measured in degrees, arcminutes and arcseconds above the celestial equator such that DEC = 0</a:t>
            </a:r>
            <a:r>
              <a:rPr b="1" lang="en-US" sz="2000" spc="-1" strike="noStrike">
                <a:solidFill>
                  <a:srgbClr val="000000"/>
                </a:solidFill>
                <a:uFill>
                  <a:solidFill>
                    <a:srgbClr val="ffffff"/>
                  </a:solidFill>
                </a:uFill>
                <a:latin typeface="Arial"/>
                <a:ea typeface="Arial"/>
              </a:rPr>
              <a:t>º</a:t>
            </a:r>
            <a:r>
              <a:rPr b="1" lang="en-US" sz="2000" spc="-1" strike="noStrike">
                <a:solidFill>
                  <a:srgbClr val="000000"/>
                </a:solidFill>
                <a:uFill>
                  <a:solidFill>
                    <a:srgbClr val="ffffff"/>
                  </a:solidFill>
                </a:uFill>
                <a:latin typeface="Arial"/>
              </a:rPr>
              <a:t> on the cel. equator, increasing to +90</a:t>
            </a:r>
            <a:r>
              <a:rPr b="1" lang="en-US" sz="2000" spc="-1" strike="noStrike">
                <a:solidFill>
                  <a:srgbClr val="000000"/>
                </a:solidFill>
                <a:uFill>
                  <a:solidFill>
                    <a:srgbClr val="ffffff"/>
                  </a:solidFill>
                </a:uFill>
                <a:latin typeface="Arial"/>
                <a:ea typeface="Arial"/>
              </a:rPr>
              <a:t>º</a:t>
            </a:r>
            <a:r>
              <a:rPr b="1" lang="en-US" sz="2000" spc="-1" strike="noStrike">
                <a:solidFill>
                  <a:srgbClr val="000000"/>
                </a:solidFill>
                <a:uFill>
                  <a:solidFill>
                    <a:srgbClr val="ffffff"/>
                  </a:solidFill>
                </a:uFill>
                <a:latin typeface="Arial"/>
              </a:rPr>
              <a:t> at the NCP and -90</a:t>
            </a:r>
            <a:r>
              <a:rPr b="1" lang="en-US" sz="2000" spc="-1" strike="noStrike">
                <a:solidFill>
                  <a:srgbClr val="000000"/>
                </a:solidFill>
                <a:uFill>
                  <a:solidFill>
                    <a:srgbClr val="ffffff"/>
                  </a:solidFill>
                </a:uFill>
                <a:latin typeface="Arial"/>
                <a:ea typeface="Arial"/>
              </a:rPr>
              <a:t>º</a:t>
            </a:r>
            <a:r>
              <a:rPr b="1" lang="en-US" sz="2000" spc="-1" strike="noStrike">
                <a:solidFill>
                  <a:srgbClr val="000000"/>
                </a:solidFill>
                <a:uFill>
                  <a:solidFill>
                    <a:srgbClr val="ffffff"/>
                  </a:solidFill>
                </a:uFill>
                <a:latin typeface="Arial"/>
              </a:rPr>
              <a:t> at the SCP.</a:t>
            </a:r>
            <a:endParaRPr b="0" lang="en-US" sz="1800" spc="-1" strike="noStrike">
              <a:solidFill>
                <a:srgbClr val="000000"/>
              </a:solidFill>
              <a:uFill>
                <a:solidFill>
                  <a:srgbClr val="ffffff"/>
                </a:solidFill>
              </a:uFill>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 descr=""/>
          <p:cNvPicPr/>
          <p:nvPr/>
        </p:nvPicPr>
        <p:blipFill>
          <a:blip r:embed="rId1"/>
          <a:stretch/>
        </p:blipFill>
        <p:spPr>
          <a:xfrm>
            <a:off x="3226680" y="117360"/>
            <a:ext cx="6679080" cy="7269840"/>
          </a:xfrm>
          <a:prstGeom prst="rect">
            <a:avLst/>
          </a:prstGeom>
          <a:ln>
            <a:noFill/>
          </a:ln>
        </p:spPr>
      </p:pic>
      <p:sp>
        <p:nvSpPr>
          <p:cNvPr id="114" name="TextShape 1"/>
          <p:cNvSpPr txBox="1"/>
          <p:nvPr/>
        </p:nvSpPr>
        <p:spPr>
          <a:xfrm>
            <a:off x="806400" y="313200"/>
            <a:ext cx="5147280" cy="45936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Coordinate Systems for the sky</a:t>
            </a:r>
            <a:endParaRPr b="0" lang="en-US" sz="1800" spc="-1" strike="noStrike">
              <a:solidFill>
                <a:srgbClr val="000000"/>
              </a:solidFill>
              <a:uFill>
                <a:solidFill>
                  <a:srgbClr val="ffffff"/>
                </a:solidFill>
              </a:uFill>
              <a:latin typeface="Arial"/>
            </a:endParaRPr>
          </a:p>
        </p:txBody>
      </p:sp>
      <p:sp>
        <p:nvSpPr>
          <p:cNvPr id="115" name="TextShape 2"/>
          <p:cNvSpPr txBox="1"/>
          <p:nvPr/>
        </p:nvSpPr>
        <p:spPr>
          <a:xfrm>
            <a:off x="86400" y="1360800"/>
            <a:ext cx="2885400" cy="500256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Example 1)</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Equatorial:</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Polaris at </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Dec=90</a:t>
            </a:r>
            <a:r>
              <a:rPr b="1" lang="en-US" sz="2000" spc="-1" strike="noStrike">
                <a:solidFill>
                  <a:srgbClr val="000000"/>
                </a:solidFill>
                <a:uFill>
                  <a:solidFill>
                    <a:srgbClr val="ffffff"/>
                  </a:solidFill>
                </a:uFill>
                <a:latin typeface="Arial"/>
                <a:ea typeface="Arial"/>
              </a:rPr>
              <a:t>º</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RA = ~2hr</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Altazimuth:</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Polaris has</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Alt = 46</a:t>
            </a:r>
            <a:r>
              <a:rPr b="1" lang="en-US" sz="2000" spc="-1" strike="noStrike">
                <a:solidFill>
                  <a:srgbClr val="000000"/>
                </a:solidFill>
                <a:uFill>
                  <a:solidFill>
                    <a:srgbClr val="ffffff"/>
                  </a:solidFill>
                </a:uFill>
                <a:latin typeface="Arial"/>
                <a:ea typeface="Arial"/>
              </a:rPr>
              <a:t>º</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Azim = 0</a:t>
            </a:r>
            <a:r>
              <a:rPr b="1" lang="en-US" sz="2000" spc="-1" strike="noStrike">
                <a:solidFill>
                  <a:srgbClr val="000000"/>
                </a:solidFill>
                <a:uFill>
                  <a:solidFill>
                    <a:srgbClr val="ffffff"/>
                  </a:solidFill>
                </a:uFill>
                <a:latin typeface="Arial"/>
                <a:ea typeface="Arial"/>
              </a:rPr>
              <a:t>º</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116" name="TextShape 3"/>
          <p:cNvSpPr txBox="1"/>
          <p:nvPr/>
        </p:nvSpPr>
        <p:spPr>
          <a:xfrm>
            <a:off x="6400800" y="7095240"/>
            <a:ext cx="381960" cy="402840"/>
          </a:xfrm>
          <a:prstGeom prst="rect">
            <a:avLst/>
          </a:prstGeom>
          <a:noFill/>
          <a:ln>
            <a:noFill/>
          </a:ln>
        </p:spPr>
        <p:txBody>
          <a:bodyPr lIns="90000" rIns="90000" tIns="45000" bIns="45000"/>
          <a:p>
            <a:r>
              <a:rPr b="1" lang="en-US" sz="2200" spc="-1" strike="noStrike">
                <a:solidFill>
                  <a:srgbClr val="ff0000"/>
                </a:solidFill>
                <a:uFill>
                  <a:solidFill>
                    <a:srgbClr val="ffffff"/>
                  </a:solidFill>
                </a:uFill>
                <a:latin typeface="Arial"/>
              </a:rPr>
              <a:t>N</a:t>
            </a:r>
            <a:endParaRPr b="0" lang="en-US" sz="1800" spc="-1" strike="noStrike">
              <a:solidFill>
                <a:srgbClr val="000000"/>
              </a:solidFill>
              <a:uFill>
                <a:solidFill>
                  <a:srgbClr val="ffffff"/>
                </a:solidFill>
              </a:u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 descr=""/>
          <p:cNvPicPr/>
          <p:nvPr/>
        </p:nvPicPr>
        <p:blipFill>
          <a:blip r:embed="rId1"/>
          <a:stretch/>
        </p:blipFill>
        <p:spPr>
          <a:xfrm>
            <a:off x="2777400" y="112680"/>
            <a:ext cx="5715000" cy="7210800"/>
          </a:xfrm>
          <a:prstGeom prst="rect">
            <a:avLst/>
          </a:prstGeom>
          <a:ln>
            <a:noFill/>
          </a:ln>
        </p:spPr>
      </p:pic>
      <p:sp>
        <p:nvSpPr>
          <p:cNvPr id="51" name="TextShape 1"/>
          <p:cNvSpPr txBox="1"/>
          <p:nvPr/>
        </p:nvSpPr>
        <p:spPr>
          <a:xfrm>
            <a:off x="397800" y="1900800"/>
            <a:ext cx="2345400" cy="198540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Example:</a:t>
            </a:r>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Orion.</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An easily recognized</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constellation!</a:t>
            </a:r>
            <a:endParaRPr b="0" lang="en-US" sz="1800" spc="-1" strike="noStrike">
              <a:solidFill>
                <a:srgbClr val="000000"/>
              </a:solidFill>
              <a:uFill>
                <a:solidFill>
                  <a:srgbClr val="ffffff"/>
                </a:solidFill>
              </a:uFill>
              <a:latin typeface="Arial"/>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 descr=""/>
          <p:cNvPicPr/>
          <p:nvPr/>
        </p:nvPicPr>
        <p:blipFill>
          <a:blip r:embed="rId1"/>
          <a:stretch/>
        </p:blipFill>
        <p:spPr>
          <a:xfrm>
            <a:off x="2936880" y="45360"/>
            <a:ext cx="7012800" cy="7269840"/>
          </a:xfrm>
          <a:prstGeom prst="rect">
            <a:avLst/>
          </a:prstGeom>
          <a:ln>
            <a:noFill/>
          </a:ln>
        </p:spPr>
      </p:pic>
      <p:sp>
        <p:nvSpPr>
          <p:cNvPr id="118" name="TextShape 1"/>
          <p:cNvSpPr txBox="1"/>
          <p:nvPr/>
        </p:nvSpPr>
        <p:spPr>
          <a:xfrm>
            <a:off x="806400" y="313200"/>
            <a:ext cx="5147280" cy="45936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Coordinate Systems for the sky</a:t>
            </a:r>
            <a:endParaRPr b="0" lang="en-US" sz="1800" spc="-1" strike="noStrike">
              <a:solidFill>
                <a:srgbClr val="000000"/>
              </a:solidFill>
              <a:uFill>
                <a:solidFill>
                  <a:srgbClr val="ffffff"/>
                </a:solidFill>
              </a:uFill>
              <a:latin typeface="Arial"/>
            </a:endParaRPr>
          </a:p>
        </p:txBody>
      </p:sp>
      <p:sp>
        <p:nvSpPr>
          <p:cNvPr id="119" name="TextShape 2"/>
          <p:cNvSpPr txBox="1"/>
          <p:nvPr/>
        </p:nvSpPr>
        <p:spPr>
          <a:xfrm>
            <a:off x="86400" y="1360800"/>
            <a:ext cx="3114000" cy="500256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Example 2) </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Equatorial:</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Saturn has </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Dec=-1</a:t>
            </a:r>
            <a:r>
              <a:rPr b="1" lang="en-US" sz="2000" spc="-1" strike="noStrike">
                <a:solidFill>
                  <a:srgbClr val="000000"/>
                </a:solidFill>
                <a:uFill>
                  <a:solidFill>
                    <a:srgbClr val="ffffff"/>
                  </a:solidFill>
                </a:uFill>
                <a:latin typeface="Arial"/>
                <a:ea typeface="Arial"/>
              </a:rPr>
              <a:t>º</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RA = 0h 15m</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Altazimuth:</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Saturn has</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Alt = 13</a:t>
            </a:r>
            <a:r>
              <a:rPr b="1" lang="en-US" sz="2000" spc="-1" strike="noStrike">
                <a:solidFill>
                  <a:srgbClr val="000000"/>
                </a:solidFill>
                <a:uFill>
                  <a:solidFill>
                    <a:srgbClr val="ffffff"/>
                  </a:solidFill>
                </a:uFill>
                <a:latin typeface="Arial"/>
                <a:ea typeface="Arial"/>
              </a:rPr>
              <a:t>º</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Azim = 257</a:t>
            </a:r>
            <a:r>
              <a:rPr b="1" lang="en-US" sz="2000" spc="-1" strike="noStrike">
                <a:solidFill>
                  <a:srgbClr val="000000"/>
                </a:solidFill>
                <a:uFill>
                  <a:solidFill>
                    <a:srgbClr val="ffffff"/>
                  </a:solidFill>
                </a:uFill>
                <a:latin typeface="Arial"/>
                <a:ea typeface="Arial"/>
              </a:rPr>
              <a:t>º</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120" name="TextShape 3"/>
          <p:cNvSpPr txBox="1"/>
          <p:nvPr/>
        </p:nvSpPr>
        <p:spPr>
          <a:xfrm>
            <a:off x="6112800" y="7167240"/>
            <a:ext cx="444240" cy="402840"/>
          </a:xfrm>
          <a:prstGeom prst="rect">
            <a:avLst/>
          </a:prstGeom>
          <a:noFill/>
          <a:ln>
            <a:noFill/>
          </a:ln>
        </p:spPr>
        <p:txBody>
          <a:bodyPr lIns="90000" rIns="90000" tIns="45000" bIns="45000"/>
          <a:p>
            <a:r>
              <a:rPr b="1" lang="en-US" sz="2200" spc="-1" strike="noStrike">
                <a:solidFill>
                  <a:srgbClr val="ff0000"/>
                </a:solidFill>
                <a:uFill>
                  <a:solidFill>
                    <a:srgbClr val="ffffff"/>
                  </a:solidFill>
                </a:uFill>
                <a:latin typeface="Arial"/>
              </a:rPr>
              <a:t>W</a:t>
            </a:r>
            <a:endParaRPr b="0" lang="en-US" sz="1800" spc="-1" strike="noStrike">
              <a:solidFill>
                <a:srgbClr val="000000"/>
              </a:solidFill>
              <a:uFill>
                <a:solidFill>
                  <a:srgbClr val="ffffff"/>
                </a:solidFill>
              </a:uFill>
              <a:latin typeface="Arial"/>
            </a:endParaRPr>
          </a:p>
        </p:txBody>
      </p:sp>
      <p:sp>
        <p:nvSpPr>
          <p:cNvPr id="121" name="Line 4"/>
          <p:cNvSpPr/>
          <p:nvPr/>
        </p:nvSpPr>
        <p:spPr>
          <a:xfrm flipH="1">
            <a:off x="5687280" y="6053040"/>
            <a:ext cx="457200" cy="228600"/>
          </a:xfrm>
          <a:prstGeom prst="line">
            <a:avLst/>
          </a:prstGeom>
          <a:ln>
            <a:solidFill>
              <a:srgbClr val="ff0000"/>
            </a:solidFill>
            <a:tailEnd len="med" type="triangle" w="med"/>
          </a:ln>
        </p:spPr>
        <p:style>
          <a:lnRef idx="0"/>
          <a:fillRef idx="0"/>
          <a:effectRef idx="0"/>
          <a:fontRef idx="minor"/>
        </p:style>
      </p:sp>
      <p:sp>
        <p:nvSpPr>
          <p:cNvPr id="122" name="Line 5"/>
          <p:cNvSpPr/>
          <p:nvPr/>
        </p:nvSpPr>
        <p:spPr>
          <a:xfrm flipH="1">
            <a:off x="4643280" y="3029400"/>
            <a:ext cx="457200" cy="228600"/>
          </a:xfrm>
          <a:prstGeom prst="line">
            <a:avLst/>
          </a:prstGeom>
          <a:ln>
            <a:solidFill>
              <a:srgbClr val="ff0000"/>
            </a:solidFill>
            <a:tailEnd len="med" type="triangle" w="med"/>
          </a:ln>
        </p:spPr>
        <p:style>
          <a:lnRef idx="0"/>
          <a:fillRef idx="0"/>
          <a:effectRef idx="0"/>
          <a:fontRef idx="minor"/>
        </p:style>
      </p:sp>
      <p:sp>
        <p:nvSpPr>
          <p:cNvPr id="123" name="TextShape 6"/>
          <p:cNvSpPr txBox="1"/>
          <p:nvPr/>
        </p:nvSpPr>
        <p:spPr>
          <a:xfrm>
            <a:off x="5050440" y="2748240"/>
            <a:ext cx="1143720" cy="402840"/>
          </a:xfrm>
          <a:prstGeom prst="rect">
            <a:avLst/>
          </a:prstGeom>
          <a:noFill/>
          <a:ln>
            <a:noFill/>
          </a:ln>
        </p:spPr>
        <p:txBody>
          <a:bodyPr lIns="90000" rIns="90000" tIns="45000" bIns="45000"/>
          <a:p>
            <a:r>
              <a:rPr b="1" lang="en-US" sz="2200" spc="-1" strike="noStrike">
                <a:solidFill>
                  <a:srgbClr val="ff0000"/>
                </a:solidFill>
                <a:uFill>
                  <a:solidFill>
                    <a:srgbClr val="ffffff"/>
                  </a:solidFill>
                </a:uFill>
                <a:latin typeface="Arial"/>
              </a:rPr>
              <a:t>ecliptic</a:t>
            </a:r>
            <a:endParaRPr b="0" lang="en-US" sz="1800" spc="-1" strike="noStrike">
              <a:solidFill>
                <a:srgbClr val="000000"/>
              </a:solidFill>
              <a:uFill>
                <a:solidFill>
                  <a:srgbClr val="ffffff"/>
                </a:solidFill>
              </a:uFill>
              <a:latin typeface="Arial"/>
            </a:endParaRPr>
          </a:p>
        </p:txBody>
      </p:sp>
      <p:sp>
        <p:nvSpPr>
          <p:cNvPr id="124" name="TextShape 7"/>
          <p:cNvSpPr txBox="1"/>
          <p:nvPr/>
        </p:nvSpPr>
        <p:spPr>
          <a:xfrm>
            <a:off x="6274800" y="5736600"/>
            <a:ext cx="3029040" cy="402840"/>
          </a:xfrm>
          <a:prstGeom prst="rect">
            <a:avLst/>
          </a:prstGeom>
          <a:noFill/>
          <a:ln>
            <a:noFill/>
          </a:ln>
        </p:spPr>
        <p:txBody>
          <a:bodyPr lIns="90000" rIns="90000" tIns="45000" bIns="45000"/>
          <a:p>
            <a:r>
              <a:rPr b="1" lang="en-US" sz="2200" spc="-1" strike="noStrike">
                <a:solidFill>
                  <a:srgbClr val="ff0000"/>
                </a:solidFill>
                <a:uFill>
                  <a:solidFill>
                    <a:srgbClr val="ffffff"/>
                  </a:solidFill>
                </a:uFill>
                <a:latin typeface="Arial"/>
              </a:rPr>
              <a:t>vernal equinox, RA=0</a:t>
            </a:r>
            <a:endParaRPr b="0" lang="en-US" sz="1800" spc="-1" strike="noStrike">
              <a:solidFill>
                <a:srgbClr val="000000"/>
              </a:solidFill>
              <a:uFill>
                <a:solidFill>
                  <a:srgbClr val="ffffff"/>
                </a:solidFill>
              </a:uFill>
              <a:latin typeface="Arial"/>
            </a:endParaRPr>
          </a:p>
        </p:txBody>
      </p:sp>
      <p:sp>
        <p:nvSpPr>
          <p:cNvPr id="125" name="Line 8"/>
          <p:cNvSpPr/>
          <p:nvPr/>
        </p:nvSpPr>
        <p:spPr>
          <a:xfrm flipH="1">
            <a:off x="3995280" y="4217760"/>
            <a:ext cx="457200" cy="228600"/>
          </a:xfrm>
          <a:prstGeom prst="line">
            <a:avLst/>
          </a:prstGeom>
          <a:ln>
            <a:solidFill>
              <a:srgbClr val="ff0000"/>
            </a:solidFill>
            <a:tailEnd len="med" type="triangle" w="med"/>
          </a:ln>
        </p:spPr>
        <p:style>
          <a:lnRef idx="0"/>
          <a:fillRef idx="0"/>
          <a:effectRef idx="0"/>
          <a:fontRef idx="minor"/>
        </p:style>
      </p:sp>
      <p:sp>
        <p:nvSpPr>
          <p:cNvPr id="126" name="TextShape 9"/>
          <p:cNvSpPr txBox="1"/>
          <p:nvPr/>
        </p:nvSpPr>
        <p:spPr>
          <a:xfrm>
            <a:off x="4438800" y="3936600"/>
            <a:ext cx="2386080" cy="402840"/>
          </a:xfrm>
          <a:prstGeom prst="rect">
            <a:avLst/>
          </a:prstGeom>
          <a:noFill/>
          <a:ln>
            <a:noFill/>
          </a:ln>
        </p:spPr>
        <p:txBody>
          <a:bodyPr lIns="90000" rIns="90000" tIns="45000" bIns="45000"/>
          <a:p>
            <a:r>
              <a:rPr b="1" lang="en-US" sz="2200" spc="-1" strike="noStrike">
                <a:solidFill>
                  <a:srgbClr val="ff0000"/>
                </a:solidFill>
                <a:uFill>
                  <a:solidFill>
                    <a:srgbClr val="ffffff"/>
                  </a:solidFill>
                </a:uFill>
                <a:latin typeface="Arial"/>
              </a:rPr>
              <a:t>celestial equator</a:t>
            </a:r>
            <a:endParaRPr b="0" lang="en-US" sz="1800" spc="-1" strike="noStrike">
              <a:solidFill>
                <a:srgbClr val="000000"/>
              </a:solidFill>
              <a:uFill>
                <a:solidFill>
                  <a:srgbClr val="ffffff"/>
                </a:solidFill>
              </a:uFill>
              <a:latin typeface="Arial"/>
            </a:endParaRPr>
          </a:p>
        </p:txBody>
      </p:sp>
      <p:sp>
        <p:nvSpPr>
          <p:cNvPr id="127" name="Line 10"/>
          <p:cNvSpPr/>
          <p:nvPr/>
        </p:nvSpPr>
        <p:spPr>
          <a:xfrm flipH="1">
            <a:off x="5166360" y="6163200"/>
            <a:ext cx="72720" cy="960120"/>
          </a:xfrm>
          <a:prstGeom prst="line">
            <a:avLst/>
          </a:prstGeom>
          <a:ln>
            <a:solidFill>
              <a:srgbClr val="0000ff"/>
            </a:solidFill>
          </a:ln>
        </p:spPr>
        <p:style>
          <a:lnRef idx="0"/>
          <a:fillRef idx="0"/>
          <a:effectRef idx="0"/>
          <a:fontRef idx="minor"/>
        </p:style>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806400" y="313200"/>
            <a:ext cx="4818240" cy="45936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Angles, distances and widths</a:t>
            </a:r>
            <a:endParaRPr b="0" lang="en-US" sz="1800" spc="-1" strike="noStrike">
              <a:solidFill>
                <a:srgbClr val="000000"/>
              </a:solidFill>
              <a:uFill>
                <a:solidFill>
                  <a:srgbClr val="ffffff"/>
                </a:solidFill>
              </a:uFill>
              <a:latin typeface="Arial"/>
            </a:endParaRPr>
          </a:p>
        </p:txBody>
      </p:sp>
      <p:sp>
        <p:nvSpPr>
          <p:cNvPr id="129" name="TextShape 2"/>
          <p:cNvSpPr txBox="1"/>
          <p:nvPr/>
        </p:nvSpPr>
        <p:spPr>
          <a:xfrm>
            <a:off x="806400" y="961200"/>
            <a:ext cx="8000280" cy="267336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Angles are measured in degrees, arcminutes, and</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arcseconds.</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1 degree (</a:t>
            </a:r>
            <a:r>
              <a:rPr b="1" lang="en-US" sz="2600" spc="-1" strike="noStrike">
                <a:solidFill>
                  <a:srgbClr val="000000"/>
                </a:solidFill>
                <a:uFill>
                  <a:solidFill>
                    <a:srgbClr val="ffffff"/>
                  </a:solidFill>
                </a:uFill>
                <a:latin typeface="Arial"/>
                <a:ea typeface="Arial"/>
              </a:rPr>
              <a:t>º</a:t>
            </a:r>
            <a:r>
              <a:rPr b="1" lang="en-US" sz="2600" spc="-1" strike="noStrike">
                <a:solidFill>
                  <a:srgbClr val="000000"/>
                </a:solidFill>
                <a:uFill>
                  <a:solidFill>
                    <a:srgbClr val="ffffff"/>
                  </a:solidFill>
                </a:uFill>
                <a:latin typeface="Arial"/>
              </a:rPr>
              <a:t>) is 1/360  of a complete rotation</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1 arcminute (') is 1/60 of a degree</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1 arcsecond ('') is 1/60 of an arcminute</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806400" y="313200"/>
            <a:ext cx="4818240" cy="45936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Angles, distances and widths</a:t>
            </a:r>
            <a:endParaRPr b="0" lang="en-US" sz="1800" spc="-1" strike="noStrike">
              <a:solidFill>
                <a:srgbClr val="000000"/>
              </a:solidFill>
              <a:uFill>
                <a:solidFill>
                  <a:srgbClr val="ffffff"/>
                </a:solidFill>
              </a:uFill>
              <a:latin typeface="Arial"/>
            </a:endParaRPr>
          </a:p>
        </p:txBody>
      </p:sp>
      <p:sp>
        <p:nvSpPr>
          <p:cNvPr id="131" name="TextShape 2"/>
          <p:cNvSpPr txBox="1"/>
          <p:nvPr/>
        </p:nvSpPr>
        <p:spPr>
          <a:xfrm>
            <a:off x="806400" y="961200"/>
            <a:ext cx="8000280" cy="599436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Angles are measured in degrees, arcminutes, and</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arcseconds.</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1 degree (</a:t>
            </a:r>
            <a:r>
              <a:rPr b="1" lang="en-US" sz="2600" spc="-1" strike="noStrike">
                <a:solidFill>
                  <a:srgbClr val="000000"/>
                </a:solidFill>
                <a:uFill>
                  <a:solidFill>
                    <a:srgbClr val="ffffff"/>
                  </a:solidFill>
                </a:uFill>
                <a:latin typeface="Arial"/>
                <a:ea typeface="Arial"/>
              </a:rPr>
              <a:t>º</a:t>
            </a:r>
            <a:r>
              <a:rPr b="1" lang="en-US" sz="2600" spc="-1" strike="noStrike">
                <a:solidFill>
                  <a:srgbClr val="000000"/>
                </a:solidFill>
                <a:uFill>
                  <a:solidFill>
                    <a:srgbClr val="ffffff"/>
                  </a:solidFill>
                </a:uFill>
                <a:latin typeface="Arial"/>
              </a:rPr>
              <a:t>) is 1/360  of a complete rotation</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1 arcminute (') is 1/60 of a degree</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1 arcsecond ('') is 1/60 of an arcminute</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Angles on the sky can be measured in two ways:</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    </a:t>
            </a:r>
            <a:r>
              <a:rPr b="1" lang="en-US" sz="2600" spc="-1" strike="noStrike">
                <a:solidFill>
                  <a:srgbClr val="000000"/>
                </a:solidFill>
                <a:uFill>
                  <a:solidFill>
                    <a:srgbClr val="ffffff"/>
                  </a:solidFill>
                </a:uFill>
                <a:latin typeface="Arial"/>
              </a:rPr>
              <a:t>1) Think of the sky as a flat paper with lines connecting one star to two others.  An angle can be drawn between those two lines where they intersect.</a:t>
            </a:r>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    </a:t>
            </a:r>
            <a:r>
              <a:rPr b="1" lang="en-US" sz="2600" spc="-1" strike="noStrike">
                <a:solidFill>
                  <a:srgbClr val="000000"/>
                </a:solidFill>
                <a:uFill>
                  <a:solidFill>
                    <a:srgbClr val="ffffff"/>
                  </a:solidFill>
                </a:uFill>
                <a:latin typeface="Arial"/>
              </a:rPr>
              <a:t>2) angular separations between two stars as you would estimate using your fist at arm's length.</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600" spc="-1" strike="noStrike">
                <a:solidFill>
                  <a:srgbClr val="000000"/>
                </a:solidFill>
                <a:uFill>
                  <a:solidFill>
                    <a:srgbClr val="ffffff"/>
                  </a:solidFill>
                </a:uFill>
                <a:latin typeface="Arial"/>
              </a:rPr>
              <a:t>Mostly we use #2.</a:t>
            </a:r>
            <a:endParaRPr b="0" lang="en-US" sz="1800" spc="-1" strike="noStrike">
              <a:solidFill>
                <a:srgbClr val="000000"/>
              </a:solidFill>
              <a:uFill>
                <a:solidFill>
                  <a:srgbClr val="ffffff"/>
                </a:solidFill>
              </a:uFill>
              <a:latin typeface="Arial"/>
            </a:endParaRPr>
          </a:p>
        </p:txBody>
      </p:sp>
      <p:sp>
        <p:nvSpPr>
          <p:cNvPr id="132" name="Line 3"/>
          <p:cNvSpPr/>
          <p:nvPr/>
        </p:nvSpPr>
        <p:spPr>
          <a:xfrm>
            <a:off x="9144000" y="3886200"/>
            <a:ext cx="685800" cy="0"/>
          </a:xfrm>
          <a:prstGeom prst="line">
            <a:avLst/>
          </a:prstGeom>
          <a:ln>
            <a:solidFill>
              <a:srgbClr val="000000"/>
            </a:solidFill>
            <a:headEnd len="med" type="oval" w="med"/>
            <a:tailEnd len="med" type="oval" w="med"/>
          </a:ln>
        </p:spPr>
        <p:style>
          <a:lnRef idx="0"/>
          <a:fillRef idx="0"/>
          <a:effectRef idx="0"/>
          <a:fontRef idx="minor"/>
        </p:style>
      </p:sp>
      <p:sp>
        <p:nvSpPr>
          <p:cNvPr id="133" name="Line 4"/>
          <p:cNvSpPr/>
          <p:nvPr/>
        </p:nvSpPr>
        <p:spPr>
          <a:xfrm>
            <a:off x="9144360" y="3886200"/>
            <a:ext cx="228240" cy="914400"/>
          </a:xfrm>
          <a:prstGeom prst="line">
            <a:avLst/>
          </a:prstGeom>
          <a:ln>
            <a:solidFill>
              <a:srgbClr val="000000"/>
            </a:solidFill>
            <a:tailEnd len="med" type="oval" w="med"/>
          </a:ln>
        </p:spPr>
        <p:style>
          <a:lnRef idx="0"/>
          <a:fillRef idx="0"/>
          <a:effectRef idx="0"/>
          <a:fontRef idx="minor"/>
        </p:style>
      </p:sp>
      <p:sp>
        <p:nvSpPr>
          <p:cNvPr id="134" name="Freeform 5"/>
          <p:cNvSpPr/>
          <p:nvPr/>
        </p:nvSpPr>
        <p:spPr>
          <a:xfrm>
            <a:off x="9167400" y="3879000"/>
            <a:ext cx="137520" cy="153000"/>
          </a:xfrm>
          <a:custGeom>
            <a:avLst/>
            <a:gdLst/>
            <a:ahLst/>
            <a:rect l="0" t="0" r="r" b="b"/>
            <a:pathLst>
              <a:path w="382" h="425">
                <a:moveTo>
                  <a:pt x="0" y="296"/>
                </a:moveTo>
                <a:cubicBezTo>
                  <a:pt x="179" y="424"/>
                  <a:pt x="381" y="172"/>
                  <a:pt x="381" y="0"/>
                </a:cubicBezTo>
              </a:path>
            </a:pathLst>
          </a:custGeom>
          <a:ln>
            <a:solidFill>
              <a:srgbClr val="000000"/>
            </a:solidFill>
          </a:ln>
        </p:spPr>
      </p:sp>
      <p:sp>
        <p:nvSpPr>
          <p:cNvPr id="135" name="Line 6"/>
          <p:cNvSpPr/>
          <p:nvPr/>
        </p:nvSpPr>
        <p:spPr>
          <a:xfrm>
            <a:off x="8712360" y="5578200"/>
            <a:ext cx="660240" cy="822600"/>
          </a:xfrm>
          <a:prstGeom prst="line">
            <a:avLst/>
          </a:prstGeom>
          <a:ln>
            <a:solidFill>
              <a:srgbClr val="000000"/>
            </a:solidFill>
            <a:headEnd len="med" type="oval" w="med"/>
            <a:tailEnd len="med" type="oval" w="med"/>
          </a:ln>
        </p:spPr>
        <p:style>
          <a:lnRef idx="0"/>
          <a:fillRef idx="0"/>
          <a:effectRef idx="0"/>
          <a:fontRef idx="minor"/>
        </p:style>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 descr=""/>
          <p:cNvPicPr/>
          <p:nvPr/>
        </p:nvPicPr>
        <p:blipFill>
          <a:blip r:embed="rId1"/>
          <a:stretch/>
        </p:blipFill>
        <p:spPr>
          <a:xfrm>
            <a:off x="55080" y="2057400"/>
            <a:ext cx="5559480" cy="5230440"/>
          </a:xfrm>
          <a:prstGeom prst="rect">
            <a:avLst/>
          </a:prstGeom>
          <a:ln>
            <a:noFill/>
          </a:ln>
        </p:spPr>
      </p:pic>
      <p:sp>
        <p:nvSpPr>
          <p:cNvPr id="137" name="TextShape 1"/>
          <p:cNvSpPr txBox="1"/>
          <p:nvPr/>
        </p:nvSpPr>
        <p:spPr>
          <a:xfrm>
            <a:off x="806400" y="313200"/>
            <a:ext cx="4818240" cy="45936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Angles, distances and widths</a:t>
            </a:r>
            <a:endParaRPr b="0" lang="en-US" sz="1800" spc="-1" strike="noStrike">
              <a:solidFill>
                <a:srgbClr val="000000"/>
              </a:solidFill>
              <a:uFill>
                <a:solidFill>
                  <a:srgbClr val="ffffff"/>
                </a:solidFill>
              </a:uFill>
              <a:latin typeface="Arial"/>
            </a:endParaRPr>
          </a:p>
        </p:txBody>
      </p:sp>
      <p:sp>
        <p:nvSpPr>
          <p:cNvPr id="138" name="Line 2"/>
          <p:cNvSpPr/>
          <p:nvPr/>
        </p:nvSpPr>
        <p:spPr>
          <a:xfrm>
            <a:off x="1900800" y="2165400"/>
            <a:ext cx="1965960" cy="0"/>
          </a:xfrm>
          <a:prstGeom prst="line">
            <a:avLst/>
          </a:prstGeom>
          <a:ln>
            <a:solidFill>
              <a:srgbClr val="000000"/>
            </a:solidFill>
            <a:headEnd len="med" type="oval" w="med"/>
            <a:tailEnd len="med" type="oval" w="med"/>
          </a:ln>
        </p:spPr>
        <p:style>
          <a:lnRef idx="0"/>
          <a:fillRef idx="0"/>
          <a:effectRef idx="0"/>
          <a:fontRef idx="minor"/>
        </p:style>
      </p:sp>
      <p:pic>
        <p:nvPicPr>
          <p:cNvPr id="139" name="" descr=""/>
          <p:cNvPicPr/>
          <p:nvPr/>
        </p:nvPicPr>
        <p:blipFill>
          <a:blip r:embed="rId2"/>
          <a:stretch/>
        </p:blipFill>
        <p:spPr>
          <a:xfrm>
            <a:off x="4478040" y="2059200"/>
            <a:ext cx="5549760" cy="4713840"/>
          </a:xfrm>
          <a:prstGeom prst="rect">
            <a:avLst/>
          </a:prstGeom>
          <a:ln>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806400" y="313200"/>
            <a:ext cx="4818240" cy="45936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Angles, distances and widths</a:t>
            </a:r>
            <a:endParaRPr b="0" lang="en-US" sz="1800" spc="-1" strike="noStrike">
              <a:solidFill>
                <a:srgbClr val="000000"/>
              </a:solidFill>
              <a:uFill>
                <a:solidFill>
                  <a:srgbClr val="ffffff"/>
                </a:solidFill>
              </a:uFill>
              <a:latin typeface="Arial"/>
            </a:endParaRPr>
          </a:p>
        </p:txBody>
      </p:sp>
      <p:pic>
        <p:nvPicPr>
          <p:cNvPr id="141" name="" descr=""/>
          <p:cNvPicPr/>
          <p:nvPr/>
        </p:nvPicPr>
        <p:blipFill>
          <a:blip r:embed="rId1"/>
          <a:stretch/>
        </p:blipFill>
        <p:spPr>
          <a:xfrm>
            <a:off x="1546920" y="1600200"/>
            <a:ext cx="6225480" cy="5712840"/>
          </a:xfrm>
          <a:prstGeom prst="rect">
            <a:avLst/>
          </a:prstGeom>
          <a:ln>
            <a:noFill/>
          </a:ln>
        </p:spPr>
      </p:pic>
      <p:sp>
        <p:nvSpPr>
          <p:cNvPr id="142" name="TextShape 2"/>
          <p:cNvSpPr txBox="1"/>
          <p:nvPr/>
        </p:nvSpPr>
        <p:spPr>
          <a:xfrm>
            <a:off x="905760" y="1025280"/>
            <a:ext cx="4277160" cy="40284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Calibrate using the Big Dipper!</a:t>
            </a:r>
            <a:endParaRPr b="0" lang="en-US" sz="1800" spc="-1" strike="noStrike">
              <a:solidFill>
                <a:srgbClr val="000000"/>
              </a:solidFill>
              <a:uFill>
                <a:solidFill>
                  <a:srgbClr val="ffffff"/>
                </a:solidFill>
              </a:uFill>
              <a:latin typeface="Arial"/>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806400" y="313200"/>
            <a:ext cx="4818240" cy="459360"/>
          </a:xfrm>
          <a:prstGeom prst="rect">
            <a:avLst/>
          </a:prstGeom>
          <a:noFill/>
          <a:ln>
            <a:noFill/>
          </a:ln>
        </p:spPr>
        <p:txBody>
          <a:bodyPr lIns="90000" rIns="90000" tIns="45000" bIns="45000"/>
          <a:p>
            <a:r>
              <a:rPr b="1" lang="en-US" sz="2600" spc="-1" strike="noStrike">
                <a:solidFill>
                  <a:srgbClr val="000000"/>
                </a:solidFill>
                <a:uFill>
                  <a:solidFill>
                    <a:srgbClr val="ffffff"/>
                  </a:solidFill>
                </a:uFill>
                <a:latin typeface="Arial"/>
              </a:rPr>
              <a:t>Angles, distances and widths</a:t>
            </a:r>
            <a:endParaRPr b="0" lang="en-US" sz="1800" spc="-1" strike="noStrike">
              <a:solidFill>
                <a:srgbClr val="000000"/>
              </a:solidFill>
              <a:uFill>
                <a:solidFill>
                  <a:srgbClr val="ffffff"/>
                </a:solidFill>
              </a:uFill>
              <a:latin typeface="Arial"/>
            </a:endParaRPr>
          </a:p>
        </p:txBody>
      </p:sp>
      <p:sp>
        <p:nvSpPr>
          <p:cNvPr id="144" name="TextShape 2"/>
          <p:cNvSpPr txBox="1"/>
          <p:nvPr/>
        </p:nvSpPr>
        <p:spPr>
          <a:xfrm>
            <a:off x="905760" y="1025280"/>
            <a:ext cx="8020080" cy="71532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Relationship between linear diameter and angular diameter</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pic>
        <p:nvPicPr>
          <p:cNvPr id="145" name="" descr=""/>
          <p:cNvPicPr/>
          <p:nvPr/>
        </p:nvPicPr>
        <p:blipFill>
          <a:blip r:embed="rId1"/>
          <a:stretch/>
        </p:blipFill>
        <p:spPr>
          <a:xfrm>
            <a:off x="1207800" y="1575000"/>
            <a:ext cx="6084000" cy="4345200"/>
          </a:xfrm>
          <a:prstGeom prst="rect">
            <a:avLst/>
          </a:prstGeom>
          <a:ln>
            <a:noFill/>
          </a:ln>
        </p:spPr>
      </p:pic>
      <p:sp>
        <p:nvSpPr>
          <p:cNvPr id="146" name="TextShape 3"/>
          <p:cNvSpPr txBox="1"/>
          <p:nvPr/>
        </p:nvSpPr>
        <p:spPr>
          <a:xfrm>
            <a:off x="2949480" y="6197400"/>
            <a:ext cx="3539520" cy="71532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AD(radians) = LD/D</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AD(degrees) = (57.3)LD/D</a:t>
            </a:r>
            <a:endParaRPr b="0" lang="en-US" sz="1800" spc="-1" strike="noStrike">
              <a:solidFill>
                <a:srgbClr val="000000"/>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 name="" descr=""/>
          <p:cNvPicPr/>
          <p:nvPr/>
        </p:nvPicPr>
        <p:blipFill>
          <a:blip r:embed="rId1"/>
          <a:stretch/>
        </p:blipFill>
        <p:spPr>
          <a:xfrm>
            <a:off x="513360" y="793800"/>
            <a:ext cx="8939160" cy="595512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 name="" descr=""/>
          <p:cNvPicPr/>
          <p:nvPr/>
        </p:nvPicPr>
        <p:blipFill>
          <a:blip r:embed="rId1"/>
          <a:stretch/>
        </p:blipFill>
        <p:spPr>
          <a:xfrm>
            <a:off x="866520" y="1581480"/>
            <a:ext cx="8546400" cy="404136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 name="" descr=""/>
          <p:cNvPicPr/>
          <p:nvPr/>
        </p:nvPicPr>
        <p:blipFill>
          <a:blip r:embed="rId1"/>
          <a:stretch/>
        </p:blipFill>
        <p:spPr>
          <a:xfrm>
            <a:off x="892800" y="70560"/>
            <a:ext cx="8363520" cy="6583320"/>
          </a:xfrm>
          <a:prstGeom prst="rect">
            <a:avLst/>
          </a:prstGeom>
          <a:ln>
            <a:noFill/>
          </a:ln>
        </p:spPr>
      </p:pic>
      <p:sp>
        <p:nvSpPr>
          <p:cNvPr id="55" name="TextShape 1"/>
          <p:cNvSpPr txBox="1"/>
          <p:nvPr/>
        </p:nvSpPr>
        <p:spPr>
          <a:xfrm>
            <a:off x="228600" y="6740280"/>
            <a:ext cx="9659880" cy="657000"/>
          </a:xfrm>
          <a:prstGeom prst="rect">
            <a:avLst/>
          </a:prstGeom>
          <a:noFill/>
          <a:ln>
            <a:noFill/>
          </a:ln>
        </p:spPr>
        <p:txBody>
          <a:bodyPr lIns="90000" rIns="90000" tIns="45000" bIns="45000"/>
          <a:p>
            <a:r>
              <a:rPr b="1" lang="en-US" sz="2000" spc="-1" strike="noStrike">
                <a:solidFill>
                  <a:srgbClr val="000000"/>
                </a:solidFill>
                <a:uFill>
                  <a:solidFill>
                    <a:srgbClr val="ffffff"/>
                  </a:solidFill>
                </a:uFill>
                <a:latin typeface="Arial"/>
              </a:rPr>
              <a:t>Try a planetarium program like “Stellarium” to see the sky in motion.</a:t>
            </a:r>
            <a:endParaRPr b="0" lang="en-US" sz="18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TextShape 1"/>
          <p:cNvSpPr txBox="1"/>
          <p:nvPr/>
        </p:nvSpPr>
        <p:spPr>
          <a:xfrm>
            <a:off x="498960" y="343800"/>
            <a:ext cx="3158640" cy="696492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The Celestial Sphere</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 conceptual model</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of the sky.</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-geocentric (wrong)</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-all stars at same           distance (wrong)</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-a distortion-free sky    map</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-reproduces daily  rising and setting motions for any latitude on Earth</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-Cel. Sphere is infinitely bigger than the Earth.</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pic>
        <p:nvPicPr>
          <p:cNvPr id="57" name="" descr=""/>
          <p:cNvPicPr/>
          <p:nvPr/>
        </p:nvPicPr>
        <p:blipFill>
          <a:blip r:embed="rId1"/>
          <a:stretch/>
        </p:blipFill>
        <p:spPr>
          <a:xfrm>
            <a:off x="3969720" y="574560"/>
            <a:ext cx="5449320" cy="6583320"/>
          </a:xfrm>
          <a:prstGeom prst="rect">
            <a:avLst/>
          </a:prstGeom>
          <a:ln>
            <a:noFill/>
          </a:ln>
        </p:spPr>
      </p:pic>
      <p:sp>
        <p:nvSpPr>
          <p:cNvPr id="58" name="TextShape 2"/>
          <p:cNvSpPr txBox="1"/>
          <p:nvPr/>
        </p:nvSpPr>
        <p:spPr>
          <a:xfrm>
            <a:off x="3587400" y="5112720"/>
            <a:ext cx="2299320" cy="373680"/>
          </a:xfrm>
          <a:prstGeom prst="rect">
            <a:avLst/>
          </a:prstGeom>
          <a:noFill/>
          <a:ln>
            <a:noFill/>
          </a:ln>
        </p:spPr>
        <p:txBody>
          <a:bodyPr lIns="90000" rIns="90000" tIns="45000" bIns="45000"/>
          <a:p>
            <a:r>
              <a:rPr b="1" lang="en-US" sz="2000" spc="-1" strike="noStrike">
                <a:solidFill>
                  <a:srgbClr val="000000"/>
                </a:solidFill>
                <a:uFill>
                  <a:solidFill>
                    <a:srgbClr val="ffffff"/>
                  </a:solidFill>
                </a:uFill>
                <a:latin typeface="Arial"/>
              </a:rPr>
              <a:t>Horizon for L=90</a:t>
            </a:r>
            <a:r>
              <a:rPr b="1" lang="en-US" sz="20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p:txBody>
      </p:sp>
      <p:sp>
        <p:nvSpPr>
          <p:cNvPr id="59" name="Line 3"/>
          <p:cNvSpPr/>
          <p:nvPr/>
        </p:nvSpPr>
        <p:spPr>
          <a:xfrm flipV="1">
            <a:off x="4728600" y="4644000"/>
            <a:ext cx="1143000" cy="457200"/>
          </a:xfrm>
          <a:prstGeom prst="line">
            <a:avLst/>
          </a:prstGeom>
          <a:ln w="54720">
            <a:solidFill>
              <a:srgbClr val="000000"/>
            </a:solidFill>
            <a:round/>
            <a:tailEnd len="med" type="triangle" w="med"/>
          </a:ln>
        </p:spPr>
        <p:style>
          <a:lnRef idx="0"/>
          <a:fillRef idx="0"/>
          <a:effectRef idx="0"/>
          <a:fontRef idx="minor"/>
        </p:style>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TextShape 1"/>
          <p:cNvSpPr txBox="1"/>
          <p:nvPr/>
        </p:nvSpPr>
        <p:spPr>
          <a:xfrm>
            <a:off x="7772400" y="554040"/>
            <a:ext cx="1329840" cy="102780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The</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Celestial</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Sphere</a:t>
            </a:r>
            <a:endParaRPr b="0" lang="en-US" sz="1800" spc="-1" strike="noStrike">
              <a:solidFill>
                <a:srgbClr val="000000"/>
              </a:solidFill>
              <a:uFill>
                <a:solidFill>
                  <a:srgbClr val="ffffff"/>
                </a:solidFill>
              </a:uFill>
              <a:latin typeface="Arial"/>
            </a:endParaRPr>
          </a:p>
        </p:txBody>
      </p:sp>
      <p:sp>
        <p:nvSpPr>
          <p:cNvPr id="61" name="TextShape 2"/>
          <p:cNvSpPr txBox="1"/>
          <p:nvPr/>
        </p:nvSpPr>
        <p:spPr>
          <a:xfrm>
            <a:off x="7086600" y="1828800"/>
            <a:ext cx="2773080" cy="196524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Features:</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1. stars</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2. Earth/observer</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3. N. Celestial Pole</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4. S. Celestial Pole</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5. Celestial Equator</a:t>
            </a:r>
            <a:endParaRPr b="0" lang="en-US" sz="1800" spc="-1" strike="noStrike">
              <a:solidFill>
                <a:srgbClr val="000000"/>
              </a:solidFill>
              <a:uFill>
                <a:solidFill>
                  <a:srgbClr val="ffffff"/>
                </a:solidFill>
              </a:uFill>
              <a:latin typeface="Arial"/>
            </a:endParaRPr>
          </a:p>
        </p:txBody>
      </p:sp>
      <p:pic>
        <p:nvPicPr>
          <p:cNvPr id="62" name="" descr=""/>
          <p:cNvPicPr/>
          <p:nvPr/>
        </p:nvPicPr>
        <p:blipFill>
          <a:blip r:embed="rId1"/>
          <a:stretch/>
        </p:blipFill>
        <p:spPr>
          <a:xfrm>
            <a:off x="982080" y="430920"/>
            <a:ext cx="5449320" cy="658332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TextShape 1"/>
          <p:cNvSpPr txBox="1"/>
          <p:nvPr/>
        </p:nvSpPr>
        <p:spPr>
          <a:xfrm>
            <a:off x="7772400" y="554040"/>
            <a:ext cx="1329840" cy="102780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The</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Celestial</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Sphere</a:t>
            </a:r>
            <a:endParaRPr b="0" lang="en-US" sz="1800" spc="-1" strike="noStrike">
              <a:solidFill>
                <a:srgbClr val="000000"/>
              </a:solidFill>
              <a:uFill>
                <a:solidFill>
                  <a:srgbClr val="ffffff"/>
                </a:solidFill>
              </a:uFill>
              <a:latin typeface="Arial"/>
            </a:endParaRPr>
          </a:p>
        </p:txBody>
      </p:sp>
      <p:sp>
        <p:nvSpPr>
          <p:cNvPr id="64" name="TextShape 2"/>
          <p:cNvSpPr txBox="1"/>
          <p:nvPr/>
        </p:nvSpPr>
        <p:spPr>
          <a:xfrm>
            <a:off x="7086600" y="1828800"/>
            <a:ext cx="2773080" cy="4152600"/>
          </a:xfrm>
          <a:prstGeom prst="rect">
            <a:avLst/>
          </a:prstGeom>
          <a:noFill/>
          <a:ln>
            <a:noFill/>
          </a:ln>
        </p:spPr>
        <p:txBody>
          <a:bodyPr lIns="90000" rIns="90000" tIns="45000" bIns="45000"/>
          <a:p>
            <a:r>
              <a:rPr b="1" lang="en-US" sz="2200" spc="-1" strike="noStrike">
                <a:solidFill>
                  <a:srgbClr val="000000"/>
                </a:solidFill>
                <a:uFill>
                  <a:solidFill>
                    <a:srgbClr val="ffffff"/>
                  </a:solidFill>
                </a:uFill>
                <a:latin typeface="Arial"/>
              </a:rPr>
              <a:t>More Features:</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1. stars</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2. Earth/observer</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3. N. Celestial Pole</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4. S. Celestial Pole</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5. Celestial Equator</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6. Horizon</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7. Cardinal points,</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     </a:t>
            </a:r>
            <a:r>
              <a:rPr b="1" lang="en-US" sz="2200" spc="-1" strike="noStrike">
                <a:solidFill>
                  <a:srgbClr val="000000"/>
                </a:solidFill>
                <a:uFill>
                  <a:solidFill>
                    <a:srgbClr val="ffffff"/>
                  </a:solidFill>
                </a:uFill>
                <a:latin typeface="Arial"/>
              </a:rPr>
              <a:t>(N,S,E,W)</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8. Zenith</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9. Nadir</a:t>
            </a:r>
            <a:endParaRPr b="0" lang="en-US" sz="1800" spc="-1" strike="noStrike">
              <a:solidFill>
                <a:srgbClr val="000000"/>
              </a:solidFill>
              <a:uFill>
                <a:solidFill>
                  <a:srgbClr val="ffffff"/>
                </a:solidFill>
              </a:uFill>
              <a:latin typeface="Arial"/>
            </a:endParaRPr>
          </a:p>
          <a:p>
            <a:r>
              <a:rPr b="1" lang="en-US" sz="2200" spc="-1" strike="noStrike">
                <a:solidFill>
                  <a:srgbClr val="000000"/>
                </a:solidFill>
                <a:uFill>
                  <a:solidFill>
                    <a:srgbClr val="ffffff"/>
                  </a:solidFill>
                </a:uFill>
                <a:latin typeface="Arial"/>
              </a:rPr>
              <a:t>10. Meridian</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pic>
        <p:nvPicPr>
          <p:cNvPr id="65" name="" descr=""/>
          <p:cNvPicPr/>
          <p:nvPr/>
        </p:nvPicPr>
        <p:blipFill>
          <a:blip r:embed="rId1"/>
          <a:stretch/>
        </p:blipFill>
        <p:spPr>
          <a:xfrm>
            <a:off x="1310760" y="567720"/>
            <a:ext cx="5547240" cy="5446800"/>
          </a:xfrm>
          <a:prstGeom prst="rect">
            <a:avLst/>
          </a:prstGeom>
          <a:ln>
            <a:noFill/>
          </a:ln>
        </p:spPr>
      </p:pic>
      <p:sp>
        <p:nvSpPr>
          <p:cNvPr id="66" name="TextShape 3"/>
          <p:cNvSpPr txBox="1"/>
          <p:nvPr/>
        </p:nvSpPr>
        <p:spPr>
          <a:xfrm>
            <a:off x="914400" y="6521400"/>
            <a:ext cx="6675840" cy="459360"/>
          </a:xfrm>
          <a:prstGeom prst="rect">
            <a:avLst/>
          </a:prstGeom>
          <a:noFill/>
          <a:ln>
            <a:noFill/>
          </a:ln>
        </p:spPr>
        <p:txBody>
          <a:bodyPr lIns="90000" rIns="90000" tIns="45000" bIns="45000"/>
          <a:p>
            <a:r>
              <a:rPr b="0" lang="en-US" sz="2600" spc="-1" strike="noStrike">
                <a:solidFill>
                  <a:srgbClr val="000000"/>
                </a:solidFill>
                <a:uFill>
                  <a:solidFill>
                    <a:srgbClr val="ffffff"/>
                  </a:solidFill>
                </a:uFill>
                <a:latin typeface="Arial"/>
              </a:rPr>
              <a:t>See astro.unl.edu ‘s </a:t>
            </a:r>
            <a:r>
              <a:rPr b="0" lang="en-US" sz="2600" spc="-1" strike="noStrike">
                <a:solidFill>
                  <a:srgbClr val="000000"/>
                </a:solidFill>
                <a:uFill>
                  <a:solidFill>
                    <a:srgbClr val="ffffff"/>
                  </a:solidFill>
                </a:uFill>
                <a:latin typeface="Arial"/>
                <a:hlinkClick r:id="rId2"/>
              </a:rPr>
              <a:t>horizon diagram switch.</a:t>
            </a:r>
            <a:endParaRPr b="0" lang="en-US" sz="18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7226</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2007-03-11T21:00:23Z</dcterms:created>
  <dc:creator>Jason Pinkney</dc:creator>
  <dc:description/>
  <dc:language>en-US</dc:language>
  <cp:lastModifiedBy>Jason Pinkney</cp:lastModifiedBy>
  <dcterms:modified xsi:type="dcterms:W3CDTF">2020-08-20T12:56:10Z</dcterms:modified>
  <cp:revision>66</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 1">
    <vt:lpwstr/>
  </property>
  <property fmtid="{D5CDD505-2E9C-101B-9397-08002B2CF9AE}" pid="3" name="Info 2">
    <vt:lpwstr/>
  </property>
  <property fmtid="{D5CDD505-2E9C-101B-9397-08002B2CF9AE}" pid="4" name="Info 3">
    <vt:lpwstr/>
  </property>
  <property fmtid="{D5CDD505-2E9C-101B-9397-08002B2CF9AE}" pid="5" name="Info 4">
    <vt:lpwstr/>
  </property>
</Properties>
</file>